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6" r:id="rId3"/>
    <p:sldId id="277" r:id="rId4"/>
    <p:sldId id="301" r:id="rId5"/>
    <p:sldId id="332" r:id="rId6"/>
    <p:sldId id="333" r:id="rId7"/>
    <p:sldId id="334" r:id="rId8"/>
    <p:sldId id="321" r:id="rId9"/>
    <p:sldId id="278" r:id="rId10"/>
    <p:sldId id="335" r:id="rId11"/>
    <p:sldId id="292" r:id="rId12"/>
    <p:sldId id="322" r:id="rId13"/>
    <p:sldId id="323" r:id="rId14"/>
    <p:sldId id="324" r:id="rId15"/>
    <p:sldId id="325" r:id="rId16"/>
    <p:sldId id="327" r:id="rId17"/>
    <p:sldId id="328" r:id="rId18"/>
    <p:sldId id="329" r:id="rId19"/>
    <p:sldId id="330" r:id="rId20"/>
    <p:sldId id="331"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132" autoAdjust="0"/>
    <p:restoredTop sz="91373" autoAdjust="0"/>
  </p:normalViewPr>
  <p:slideViewPr>
    <p:cSldViewPr snapToGrid="0">
      <p:cViewPr varScale="1">
        <p:scale>
          <a:sx n="64" d="100"/>
          <a:sy n="64" d="100"/>
        </p:scale>
        <p:origin x="-81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966CDD-56B7-448D-BFB3-9A95828A6CB1}" type="datetimeFigureOut">
              <a:rPr lang="en-US" smtClean="0"/>
              <a:pPr/>
              <a:t>7/27/2018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B345A-FBBE-4DC1-AAB6-B6AE04CB0F11}" type="slidenum">
              <a:rPr lang="en-US" smtClean="0"/>
              <a:pPr/>
              <a:t>‹#›</a:t>
            </a:fld>
            <a:endParaRPr lang="en-US"/>
          </a:p>
        </p:txBody>
      </p:sp>
    </p:spTree>
    <p:extLst>
      <p:ext uri="{BB962C8B-B14F-4D97-AF65-F5344CB8AC3E}">
        <p14:creationId xmlns:p14="http://schemas.microsoft.com/office/powerpoint/2010/main" xmlns="" val="1339303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DEC0FE-23C4-44EE-880E-9DF3FF3E9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BF3E97F-CEFE-41BA-A874-D16C5D5B7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E6410D9-EBDC-48E9-99EB-4C2E583A4AF2}"/>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C53803F7-634F-4385-8A7C-657239919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7CCAD48-42FF-4F8F-BB15-8ECF100797E3}"/>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377683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7C230A-7562-41A2-BD23-8CB5ED0E00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DA08DC9-B8DA-4E07-BF9C-094656C19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3469FF-B51C-49CD-A091-7D5574A2B147}"/>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F439B9F0-B82B-4E56-BA8E-029DABFF1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467B506-2BBF-4BD2-BE0F-5E7ED03B887C}"/>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224087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1C0ADAD-CAF5-48A2-A2E3-7CA355765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1FDA69C-0325-4C3C-BA11-561E90A406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85C95DA-04C7-44E0-A22E-E3387364A8E2}"/>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404CFFDE-8839-412F-8565-D6B5AB37B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BB265D5-311D-4067-9B53-931D5E35E6D0}"/>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128299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12"/>
          <p:cNvSpPr/>
          <p:nvPr/>
        </p:nvSpPr>
        <p:spPr>
          <a:xfrm>
            <a:off x="87924" y="69850"/>
            <a:ext cx="12016154"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a:off x="84016" y="1449389"/>
            <a:ext cx="12027877"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9"/>
          <p:cNvSpPr/>
          <p:nvPr/>
        </p:nvSpPr>
        <p:spPr>
          <a:xfrm>
            <a:off x="84016" y="1397000"/>
            <a:ext cx="12027877"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10"/>
          <p:cNvSpPr/>
          <p:nvPr/>
        </p:nvSpPr>
        <p:spPr>
          <a:xfrm>
            <a:off x="84016" y="2976564"/>
            <a:ext cx="12027877"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4"/>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2" name="Date Placeholder 27"/>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13"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2920128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C6C7815-5993-468E-ACAE-273E5D0DC170}"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522528"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8" name="Content Placeholder 7"/>
          <p:cNvSpPr>
            <a:spLocks noGrp="1"/>
          </p:cNvSpPr>
          <p:nvPr>
            <p:ph sz="quarter" idx="1"/>
          </p:nvPr>
        </p:nvSpPr>
        <p:spPr>
          <a:xfrm>
            <a:off x="513594" y="1447800"/>
            <a:ext cx="10550769"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6"/>
          <p:cNvSpPr>
            <a:spLocks noGrp="1"/>
          </p:cNvSpPr>
          <p:nvPr>
            <p:ph type="ftr" sz="quarter" idx="10"/>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293878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9"/>
          <p:cNvSpPr/>
          <p:nvPr/>
        </p:nvSpPr>
        <p:spPr>
          <a:xfrm>
            <a:off x="87084" y="69759"/>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flipV="1">
            <a:off x="91831" y="2376489"/>
            <a:ext cx="12018107"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7"/>
          <p:cNvSpPr/>
          <p:nvPr/>
        </p:nvSpPr>
        <p:spPr>
          <a:xfrm>
            <a:off x="91831" y="2341564"/>
            <a:ext cx="12018107"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8"/>
          <p:cNvSpPr/>
          <p:nvPr/>
        </p:nvSpPr>
        <p:spPr>
          <a:xfrm>
            <a:off x="91831" y="2468564"/>
            <a:ext cx="12018107"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0C88CE5-65FD-4F52-A2A0-10AB2D6D3CA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32831" y="130176"/>
            <a:ext cx="131298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963084" y="952504"/>
            <a:ext cx="10363200" cy="1362075"/>
          </a:xfrm>
        </p:spPr>
        <p:txBody>
          <a:bodyPr/>
          <a:lstStyle>
            <a:lvl1pPr algn="l">
              <a:buNone/>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11" name="Date Placeholder 3"/>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12"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4199703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3C96B9F6-7DF8-4956-8D47-CE415CCF0E3C}"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9" name="Content Placeholder 8"/>
          <p:cNvSpPr>
            <a:spLocks noGrp="1"/>
          </p:cNvSpPr>
          <p:nvPr>
            <p:ph sz="quarter" idx="1"/>
          </p:nvPr>
        </p:nvSpPr>
        <p:spPr>
          <a:xfrm>
            <a:off x="1219200"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578601"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1074"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6" name="Date Placeholder 4"/>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8"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1122920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bwMode="auto">
          <a:xfrm>
            <a:off x="451339" y="274638"/>
            <a:ext cx="10363200" cy="563562"/>
          </a:xfrm>
          <a:prstGeom prst="rect">
            <a:avLst/>
          </a:prstGeom>
          <a:noFill/>
          <a:ln w="9525">
            <a:noFill/>
            <a:miter lim="800000"/>
            <a:headEnd/>
            <a:tailEnd/>
          </a:ln>
        </p:spPr>
        <p:txBody>
          <a:bodyPr bIns="91440" anchor="b"/>
          <a:lstStyle>
            <a:lvl1pPr>
              <a:defRPr>
                <a:solidFill>
                  <a:schemeClr val="accent1">
                    <a:lumMod val="75000"/>
                  </a:schemeClr>
                </a:solidFill>
              </a:defRPr>
            </a:lvl1pPr>
          </a:lstStyle>
          <a:p>
            <a:pPr eaLnBrk="1" hangingPunct="1">
              <a:defRPr/>
            </a:pPr>
            <a:r>
              <a:rPr lang="en-US" sz="4000" dirty="0">
                <a:latin typeface="+mj-lt"/>
                <a:ea typeface="+mj-ea"/>
                <a:cs typeface="+mj-cs"/>
              </a:rPr>
              <a:t>Click to edit Master title style</a:t>
            </a:r>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D0A1E622-F621-4169-9C00-9F5E409EEAB8}"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11" name="Content Placeholder 10"/>
          <p:cNvSpPr>
            <a:spLocks noGrp="1"/>
          </p:cNvSpPr>
          <p:nvPr>
            <p:ph sz="half" idx="2"/>
          </p:nvPr>
        </p:nvSpPr>
        <p:spPr>
          <a:xfrm>
            <a:off x="12192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9"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1968980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255E1D3-AF80-471B-8099-E73584F44DB9}"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468923" y="76200"/>
            <a:ext cx="10363200" cy="715962"/>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5"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3029723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F0B9825-1787-4FE5-8BB2-39E8A5A1D6A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Date Placeholder 1"/>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4"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1850005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6" name="Rounded Rectangle 8"/>
          <p:cNvSpPr/>
          <p:nvPr/>
        </p:nvSpPr>
        <p:spPr>
          <a:xfrm>
            <a:off x="85970" y="6985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A7BF3028-05AB-4493-92D5-8228FA5FE86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451074" y="76200"/>
            <a:ext cx="10363200" cy="717550"/>
          </a:xfrm>
        </p:spPr>
        <p:txBody>
          <a:bodyPr/>
          <a:lstStyle>
            <a:lvl1pPr algn="l">
              <a:buNone/>
              <a:defRPr sz="4000" b="0"/>
            </a:lvl1pPr>
          </a:lstStyle>
          <a:p>
            <a:r>
              <a:rPr lang="en-US"/>
              <a:t>Click to edit Master title style</a:t>
            </a:r>
            <a:endParaRPr lang="en-US" dirty="0"/>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10"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278791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1FC182-1E9C-4634-8E74-71E1FD6A1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34C125A-C66C-421B-8B87-0CF16E862E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C60C5D8-65F3-4828-89EC-3A6972869A2E}"/>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26CDA597-D815-43C4-96F6-F6FF43848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5074C4A-F877-4A78-8F39-CDF3170D7C94}"/>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3230470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10"/>
          <p:cNvSpPr/>
          <p:nvPr/>
        </p:nvSpPr>
        <p:spPr>
          <a:xfrm flipV="1">
            <a:off x="91832" y="4683126"/>
            <a:ext cx="120083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p:cNvSpPr/>
          <p:nvPr/>
        </p:nvSpPr>
        <p:spPr>
          <a:xfrm>
            <a:off x="91832" y="4649789"/>
            <a:ext cx="12008338"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p:nvPr/>
        </p:nvSpPr>
        <p:spPr>
          <a:xfrm>
            <a:off x="91832" y="4773613"/>
            <a:ext cx="12008338" cy="4921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6DA69549-777D-4A00-B024-FF079182F0F1}"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a:off x="91080" y="66679"/>
            <a:ext cx="12002497"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10" name="Date Placeholder 4"/>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11" name="Footer Placeholder 2"/>
          <p:cNvSpPr>
            <a:spLocks noGrp="1"/>
          </p:cNvSpPr>
          <p:nvPr>
            <p:ph type="ftr" sz="quarter" idx="11"/>
          </p:nvPr>
        </p:nvSpPr>
        <p:spPr>
          <a:xfrm>
            <a:off x="1219200" y="6172200"/>
            <a:ext cx="5283200" cy="457200"/>
          </a:xfrm>
        </p:spPr>
        <p:txBody>
          <a:bodyPr/>
          <a:lstStyle>
            <a:lvl1pPr>
              <a:defRPr/>
            </a:lvl1pPr>
          </a:lstStyle>
          <a:p>
            <a:endParaRPr lang="en-IN"/>
          </a:p>
        </p:txBody>
      </p:sp>
    </p:spTree>
    <p:extLst>
      <p:ext uri="{BB962C8B-B14F-4D97-AF65-F5344CB8AC3E}">
        <p14:creationId xmlns:p14="http://schemas.microsoft.com/office/powerpoint/2010/main" xmlns="" val="680203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55FAC9A-A197-4288-8639-82F7D9A64B0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6"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xmlns="" val="543752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4"/>
            <a:ext cx="7416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E6DBBF3B-230C-49E6-B719-16F36918CEE4}" type="datetimeFigureOut">
              <a:rPr lang="en-IN" smtClean="0"/>
              <a:pPr/>
              <a:t>27-07-2018</a:t>
            </a:fld>
            <a:endParaRPr lang="en-IN"/>
          </a:p>
        </p:txBody>
      </p:sp>
      <p:sp>
        <p:nvSpPr>
          <p:cNvPr id="5" name="Footer Placeholder 16"/>
          <p:cNvSpPr>
            <a:spLocks noGrp="1"/>
          </p:cNvSpPr>
          <p:nvPr>
            <p:ph type="ftr" sz="quarter" idx="11"/>
          </p:nvPr>
        </p:nvSpPr>
        <p:spPr/>
        <p:txBody>
          <a:bodyPr/>
          <a:lstStyle>
            <a:lvl1pPr>
              <a:defRPr/>
            </a:lvl1pPr>
          </a:lstStyle>
          <a:p>
            <a:endParaRPr lang="en-IN"/>
          </a:p>
        </p:txBody>
      </p:sp>
    </p:spTree>
    <p:extLst>
      <p:ext uri="{BB962C8B-B14F-4D97-AF65-F5344CB8AC3E}">
        <p14:creationId xmlns:p14="http://schemas.microsoft.com/office/powerpoint/2010/main" xmlns="" val="236796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57A2C1-2CC4-4B77-B4D7-CCDB8D116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60D3165-1284-43D2-BCD7-2A74EA3B85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EAB0B48A-89E0-47A6-A68F-D8A9BD6F2982}"/>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1264B6F9-C3E1-4331-B6C9-34EF409FB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E1E5612-57AF-49E3-A057-8444B474CFF4}"/>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168053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ED6E66-84AC-4147-AA3F-4FE7DFFE7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D489D4E-7381-4810-97EF-59B8BD1DC9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D7BBF10-8C49-4F0D-94A6-091684C9AC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DC8960A-C17B-467D-AC76-17F8BD8FDCA5}"/>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6" name="Footer Placeholder 5">
            <a:extLst>
              <a:ext uri="{FF2B5EF4-FFF2-40B4-BE49-F238E27FC236}">
                <a16:creationId xmlns:a16="http://schemas.microsoft.com/office/drawing/2014/main" xmlns="" id="{6170AB3F-53AA-4769-B0E7-96DCC49EA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A4C2ED6-D253-43E7-B7CF-70B72A32BDD5}"/>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133669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76572-ED62-44E2-92CF-766B45049A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370E8CD-4999-4E57-AF7B-45393BD31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6B3387D-BCE1-46DD-A651-48A5844AF9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10EB1F3-90D9-409B-AD7E-ECF9BF44CD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06FAD97-D253-4F3E-BC83-6911E1DEB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BFC3E8D-8BB7-481F-8D1D-0E94CCB2FE83}"/>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8" name="Footer Placeholder 7">
            <a:extLst>
              <a:ext uri="{FF2B5EF4-FFF2-40B4-BE49-F238E27FC236}">
                <a16:creationId xmlns:a16="http://schemas.microsoft.com/office/drawing/2014/main" xmlns="" id="{88D3CECD-C4A0-4115-9F22-5EDADDA5E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FFEDD01-A9B0-41F1-970D-9F1F8B58EC5A}"/>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3578998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AF1C3-D7C6-4841-A03F-AA91CCA606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1754644-3DAE-4185-9E72-D7FFFD25E804}"/>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4" name="Footer Placeholder 3">
            <a:extLst>
              <a:ext uri="{FF2B5EF4-FFF2-40B4-BE49-F238E27FC236}">
                <a16:creationId xmlns:a16="http://schemas.microsoft.com/office/drawing/2014/main" xmlns="" id="{E2014DCE-8956-4477-82ED-C6593BB77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A44F3507-F650-4AFC-AD0A-033BD838AB27}"/>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745677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CC4E43E-58ED-413B-85A7-2E4678D22AEB}"/>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3" name="Footer Placeholder 2">
            <a:extLst>
              <a:ext uri="{FF2B5EF4-FFF2-40B4-BE49-F238E27FC236}">
                <a16:creationId xmlns:a16="http://schemas.microsoft.com/office/drawing/2014/main" xmlns="" id="{69F53AB4-93A6-4EB2-AA79-FFC73AAC7E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C8D878D-35C3-463D-B3E5-F5F421E84508}"/>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473888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E3943E-E4DC-4DC8-A412-FDBF6F397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13CE5AC-C361-4262-83CB-2510EA978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FE0D97A-575A-4BB3-9BB5-5E0AD305C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6064130-B532-4C4F-A506-ACB361CE8125}"/>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6" name="Footer Placeholder 5">
            <a:extLst>
              <a:ext uri="{FF2B5EF4-FFF2-40B4-BE49-F238E27FC236}">
                <a16:creationId xmlns:a16="http://schemas.microsoft.com/office/drawing/2014/main" xmlns="" id="{D6DB3FB3-8E6D-45F5-9E2B-65DE9D4C6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EC3C704-C4F0-4C1B-A76C-402BD3CD6365}"/>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257182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2F7CEA-A769-4E43-A237-5276AEEB0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4E38FFF-6382-4CC4-9676-CCBAC70DC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F1C47E5-99DC-4D50-A398-538146B48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E089A9A-1C22-4610-AE44-3A5B2009EF5F}"/>
              </a:ext>
            </a:extLst>
          </p:cNvPr>
          <p:cNvSpPr>
            <a:spLocks noGrp="1"/>
          </p:cNvSpPr>
          <p:nvPr>
            <p:ph type="dt" sz="half" idx="10"/>
          </p:nvPr>
        </p:nvSpPr>
        <p:spPr/>
        <p:txBody>
          <a:bodyPr/>
          <a:lstStyle/>
          <a:p>
            <a:fld id="{4176DE96-EE85-4796-91CF-7B59F1CA4BB9}" type="datetimeFigureOut">
              <a:rPr lang="en-US" smtClean="0"/>
              <a:pPr/>
              <a:t>7/27/2018</a:t>
            </a:fld>
            <a:endParaRPr lang="en-US"/>
          </a:p>
        </p:txBody>
      </p:sp>
      <p:sp>
        <p:nvSpPr>
          <p:cNvPr id="6" name="Footer Placeholder 5">
            <a:extLst>
              <a:ext uri="{FF2B5EF4-FFF2-40B4-BE49-F238E27FC236}">
                <a16:creationId xmlns:a16="http://schemas.microsoft.com/office/drawing/2014/main" xmlns="" id="{2CABD600-345E-4DFF-91EF-D1B579F93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EFA8796-7246-4861-98D4-E8565812E47B}"/>
              </a:ext>
            </a:extLst>
          </p:cNvPr>
          <p:cNvSpPr>
            <a:spLocks noGrp="1"/>
          </p:cNvSpPr>
          <p:nvPr>
            <p:ph type="sldNum" sz="quarter" idx="12"/>
          </p:nvPr>
        </p:nvSpPr>
        <p:spPr/>
        <p:txBody>
          <a:body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22909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981908B-6666-447E-8B35-15959F69D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A5177E8-5422-4489-99B0-DB493B09E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2C8B520-5022-4347-8444-4D624EAF7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6DE96-EE85-4796-91CF-7B59F1CA4BB9}" type="datetimeFigureOut">
              <a:rPr lang="en-US" smtClean="0"/>
              <a:pPr/>
              <a:t>7/27/2018</a:t>
            </a:fld>
            <a:endParaRPr lang="en-US"/>
          </a:p>
        </p:txBody>
      </p:sp>
      <p:sp>
        <p:nvSpPr>
          <p:cNvPr id="5" name="Footer Placeholder 4">
            <a:extLst>
              <a:ext uri="{FF2B5EF4-FFF2-40B4-BE49-F238E27FC236}">
                <a16:creationId xmlns:a16="http://schemas.microsoft.com/office/drawing/2014/main" xmlns="" id="{341E61BF-4E0E-474A-B135-1CD69B870C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100A774A-548B-44A2-B175-8DE481E1D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4012B-84E7-4678-B02E-9E88D7549509}" type="slidenum">
              <a:rPr lang="en-US" smtClean="0"/>
              <a:pPr/>
              <a:t>‹#›</a:t>
            </a:fld>
            <a:endParaRPr lang="en-US"/>
          </a:p>
        </p:txBody>
      </p:sp>
    </p:spTree>
    <p:extLst>
      <p:ext uri="{BB962C8B-B14F-4D97-AF65-F5344CB8AC3E}">
        <p14:creationId xmlns:p14="http://schemas.microsoft.com/office/powerpoint/2010/main" xmlns="" val="3261402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8" name="Rounded Rectangle 7"/>
          <p:cNvSpPr/>
          <p:nvPr/>
        </p:nvSpPr>
        <p:spPr>
          <a:xfrm>
            <a:off x="85970" y="7620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52" name="Title Placeholder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2053" name="Text Placeholder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229601"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fld id="{E6DBBF3B-230C-49E6-B719-16F36918CEE4}" type="datetimeFigureOut">
              <a:rPr lang="en-IN" smtClean="0"/>
              <a:pPr/>
              <a:t>27-07-2018</a:t>
            </a:fld>
            <a:endParaRPr lang="en-IN"/>
          </a:p>
        </p:txBody>
      </p:sp>
      <p:sp>
        <p:nvSpPr>
          <p:cNvPr id="205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8F814726-D194-4967-A03D-90EF3CA34C2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2056" name="Picture 2"/>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Footer Placeholder 16"/>
          <p:cNvSpPr>
            <a:spLocks noGrp="1"/>
          </p:cNvSpPr>
          <p:nvPr>
            <p:ph type="ftr" sz="quarter" idx="3"/>
          </p:nvPr>
        </p:nvSpPr>
        <p:spPr>
          <a:xfrm>
            <a:off x="156308" y="6553200"/>
            <a:ext cx="5283200" cy="457200"/>
          </a:xfrm>
          <a:prstGeom prst="rect">
            <a:avLst/>
          </a:prstGeom>
        </p:spPr>
        <p:txBody>
          <a:bodyPr/>
          <a:lstStyle>
            <a:lvl1pPr eaLnBrk="1" fontAlgn="auto" hangingPunct="1">
              <a:spcBef>
                <a:spcPts val="0"/>
              </a:spcBef>
              <a:spcAft>
                <a:spcPts val="0"/>
              </a:spcAft>
              <a:defRPr sz="1000">
                <a:latin typeface="Calibri" pitchFamily="34" charset="0"/>
              </a:defRPr>
            </a:lvl1pPr>
          </a:lstStyle>
          <a:p>
            <a:endParaRPr lang="en-IN"/>
          </a:p>
        </p:txBody>
      </p:sp>
    </p:spTree>
    <p:extLst>
      <p:ext uri="{BB962C8B-B14F-4D97-AF65-F5344CB8AC3E}">
        <p14:creationId xmlns:p14="http://schemas.microsoft.com/office/powerpoint/2010/main" xmlns="" val="2583658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0BD0D9"/>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192.168.3.1/" TargetMode="External"/><Relationship Id="rId2" Type="http://schemas.openxmlformats.org/officeDocument/2006/relationships/hyperlink" Target="http://omega-abcd.local/"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Getting Started with Omega 2+</a:t>
            </a:r>
            <a:endParaRPr lang="en-IN" dirty="0"/>
          </a:p>
        </p:txBody>
      </p:sp>
      <p:sp>
        <p:nvSpPr>
          <p:cNvPr id="4" name="Footer Placeholder 4"/>
          <p:cNvSpPr>
            <a:spLocks noGrp="1"/>
          </p:cNvSpPr>
          <p:nvPr>
            <p:ph type="ftr" sz="quarter" idx="11"/>
          </p:nvPr>
        </p:nvSpPr>
        <p:spPr>
          <a:xfrm>
            <a:off x="127000" y="6443663"/>
            <a:ext cx="147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616170" y="3453054"/>
            <a:ext cx="4965614" cy="1171953"/>
          </a:xfrm>
          <a:prstGeom prst="rect">
            <a:avLst/>
          </a:prstGeom>
        </p:spPr>
      </p:pic>
      <p:sp>
        <p:nvSpPr>
          <p:cNvPr id="6" name="Subtitle 4"/>
          <p:cNvSpPr>
            <a:spLocks noGrp="1"/>
          </p:cNvSpPr>
          <p:nvPr>
            <p:ph type="subTitle" idx="1"/>
          </p:nvPr>
        </p:nvSpPr>
        <p:spPr>
          <a:xfrm>
            <a:off x="2628900" y="4939317"/>
            <a:ext cx="6934200" cy="1600200"/>
          </a:xfrm>
        </p:spPr>
        <p:txBody>
          <a:bodyPr/>
          <a:lstStyle/>
          <a:p>
            <a:pPr eaLnBrk="1" hangingPunct="1">
              <a:defRPr/>
            </a:pPr>
            <a:r>
              <a:rPr lang="en-US" sz="2400" dirty="0">
                <a:latin typeface="+mj-lt"/>
              </a:rPr>
              <a:t>Module</a:t>
            </a:r>
          </a:p>
          <a:p>
            <a:pPr eaLnBrk="1" hangingPunct="1">
              <a:defRPr/>
            </a:pPr>
            <a:r>
              <a:rPr lang="en-US" sz="2400" dirty="0" smtClean="0"/>
              <a:t>Anant  Kaushik</a:t>
            </a:r>
            <a:endParaRPr lang="en-US" sz="2400" dirty="0"/>
          </a:p>
          <a:p>
            <a:pPr eaLnBrk="1" hangingPunct="1">
              <a:defRPr/>
            </a:pPr>
            <a:endParaRPr lang="en-US" dirty="0">
              <a:latin typeface="+mj-lt"/>
            </a:endParaRPr>
          </a:p>
        </p:txBody>
      </p:sp>
    </p:spTree>
    <p:extLst>
      <p:ext uri="{BB962C8B-B14F-4D97-AF65-F5344CB8AC3E}">
        <p14:creationId xmlns:p14="http://schemas.microsoft.com/office/powerpoint/2010/main" xmlns="" val="2300671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Getting the Hardware Ready</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22528" y="1137994"/>
            <a:ext cx="10937508" cy="5445368"/>
          </a:xfrm>
        </p:spPr>
        <p:txBody>
          <a:bodyPr/>
          <a:lstStyle/>
          <a:p>
            <a:pPr fontAlgn="ctr"/>
            <a:r>
              <a:rPr lang="en-US" dirty="0" smtClean="0"/>
              <a:t>Plug the Omega into </a:t>
            </a:r>
            <a:r>
              <a:rPr lang="en-US" dirty="0" smtClean="0"/>
              <a:t>the </a:t>
            </a:r>
            <a:r>
              <a:rPr lang="en-US" dirty="0" smtClean="0"/>
              <a:t>socket on the </a:t>
            </a:r>
            <a:r>
              <a:rPr lang="en-US" dirty="0" smtClean="0"/>
              <a:t>Dock.</a:t>
            </a:r>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r>
              <a:rPr lang="en-US" dirty="0" smtClean="0"/>
              <a:t>Make sure your Omega’s pins are fully plugged into the </a:t>
            </a:r>
            <a:r>
              <a:rPr lang="en-US" dirty="0" smtClean="0"/>
              <a:t>socket.</a:t>
            </a:r>
            <a:endParaRPr lang="en-US" dirty="0" smtClean="0"/>
          </a:p>
          <a:p>
            <a:pPr fontAlgn="ctr"/>
            <a:endParaRPr lang="en-IN" sz="2400" dirty="0"/>
          </a:p>
        </p:txBody>
      </p:sp>
      <p:pic>
        <p:nvPicPr>
          <p:cNvPr id="4098" name="Picture 2" descr="C:\Users\Anant\Desktop\omegawithexpansion.jpg"/>
          <p:cNvPicPr>
            <a:picLocks noChangeAspect="1" noChangeArrowheads="1"/>
          </p:cNvPicPr>
          <p:nvPr/>
        </p:nvPicPr>
        <p:blipFill>
          <a:blip r:embed="rId2"/>
          <a:srcRect l="27948" t="26885" r="27753" b="22514"/>
          <a:stretch>
            <a:fillRect/>
          </a:stretch>
        </p:blipFill>
        <p:spPr bwMode="auto">
          <a:xfrm rot="5400000">
            <a:off x="4303600" y="637599"/>
            <a:ext cx="3741917" cy="5699039"/>
          </a:xfrm>
          <a:prstGeom prst="rect">
            <a:avLst/>
          </a:prstGeom>
          <a:noFill/>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Provide Power</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r>
              <a:rPr lang="en-US" dirty="0" smtClean="0"/>
              <a:t>The Omega itself is powered by a 3.3V source. But all Omega Docks have voltage regulators so you can use any </a:t>
            </a:r>
            <a:r>
              <a:rPr lang="en-US" dirty="0" err="1" smtClean="0"/>
              <a:t>microUSB</a:t>
            </a:r>
            <a:r>
              <a:rPr lang="en-US" dirty="0" smtClean="0"/>
              <a:t> to power the Dock and </a:t>
            </a:r>
            <a:r>
              <a:rPr lang="en-US" dirty="0" smtClean="0"/>
              <a:t>Omega. You </a:t>
            </a:r>
            <a:r>
              <a:rPr lang="en-US" dirty="0" smtClean="0"/>
              <a:t>can power it with your computer</a:t>
            </a:r>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r>
              <a:rPr lang="en-US" b="1" dirty="0" smtClean="0"/>
              <a:t>Wait till it boots</a:t>
            </a:r>
            <a:endParaRPr lang="en-IN" sz="2400" dirty="0"/>
          </a:p>
        </p:txBody>
      </p:sp>
      <p:pic>
        <p:nvPicPr>
          <p:cNvPr id="5123" name="Picture 3" descr="C:\Users\Anant\Desktop\startomega.jpg"/>
          <p:cNvPicPr>
            <a:picLocks noChangeAspect="1" noChangeArrowheads="1"/>
          </p:cNvPicPr>
          <p:nvPr/>
        </p:nvPicPr>
        <p:blipFill>
          <a:blip r:embed="rId2"/>
          <a:srcRect l="4050" t="34317" r="12890" b="8852"/>
          <a:stretch>
            <a:fillRect/>
          </a:stretch>
        </p:blipFill>
        <p:spPr bwMode="auto">
          <a:xfrm>
            <a:off x="3732551" y="2353456"/>
            <a:ext cx="4272197" cy="3897442"/>
          </a:xfrm>
          <a:prstGeom prst="rect">
            <a:avLst/>
          </a:prstGeom>
          <a:noFill/>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Using the Setup Wizard</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r>
              <a:rPr lang="en-US" dirty="0" smtClean="0"/>
              <a:t>Let’s </a:t>
            </a:r>
            <a:r>
              <a:rPr lang="en-US" dirty="0" smtClean="0"/>
              <a:t>find your Omega’s name before going any </a:t>
            </a:r>
            <a:r>
              <a:rPr lang="en-US" dirty="0" smtClean="0"/>
              <a:t>further. There’s </a:t>
            </a:r>
            <a:r>
              <a:rPr lang="en-US" dirty="0" smtClean="0"/>
              <a:t>a sticker on the Omega’s shielding: </a:t>
            </a:r>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endParaRPr lang="en-US" sz="2400" dirty="0" smtClean="0"/>
          </a:p>
          <a:p>
            <a:pPr fontAlgn="ctr">
              <a:buNone/>
            </a:pPr>
            <a:endParaRPr lang="en-US" sz="2400" dirty="0" smtClean="0"/>
          </a:p>
          <a:p>
            <a:r>
              <a:rPr lang="en-US" dirty="0" smtClean="0"/>
              <a:t>The text printed here is the Omega’s unique MAC address, we’re interested in the last four digits that are in bold. </a:t>
            </a:r>
            <a:r>
              <a:rPr lang="en-US" b="1" dirty="0" smtClean="0"/>
              <a:t>Your Omega’s name is Omega-ABCD where ABCD are the last four digits from the sticker.</a:t>
            </a:r>
            <a:endParaRPr lang="en-US" dirty="0" smtClean="0"/>
          </a:p>
          <a:p>
            <a:r>
              <a:rPr lang="en-US" dirty="0" smtClean="0"/>
              <a:t>So the Omega from the picture above is named </a:t>
            </a:r>
            <a:r>
              <a:rPr lang="en-US" dirty="0" smtClean="0"/>
              <a:t>Omega-0D35.</a:t>
            </a:r>
            <a:endParaRPr lang="en-US" dirty="0"/>
          </a:p>
        </p:txBody>
      </p:sp>
      <p:pic>
        <p:nvPicPr>
          <p:cNvPr id="5" name="Picture 2" descr="C:\Users\Anant\Desktop\omega.jpg"/>
          <p:cNvPicPr>
            <a:picLocks noChangeAspect="1" noChangeArrowheads="1"/>
          </p:cNvPicPr>
          <p:nvPr/>
        </p:nvPicPr>
        <p:blipFill>
          <a:blip r:embed="rId2"/>
          <a:srcRect l="38730" t="30164" r="26588" b="35738"/>
          <a:stretch>
            <a:fillRect/>
          </a:stretch>
        </p:blipFill>
        <p:spPr bwMode="auto">
          <a:xfrm rot="16200000">
            <a:off x="4605729" y="1232940"/>
            <a:ext cx="2668251" cy="3740045"/>
          </a:xfrm>
          <a:prstGeom prst="rect">
            <a:avLst/>
          </a:prstGeom>
          <a:noFill/>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
            </a:r>
            <a:br>
              <a:rPr lang="en-US" b="1" dirty="0" smtClean="0"/>
            </a:br>
            <a:r>
              <a:rPr lang="en-US" b="1" dirty="0" smtClean="0"/>
              <a:t>Connect to the Omega’s </a:t>
            </a:r>
            <a:r>
              <a:rPr lang="en-US" b="1" dirty="0" err="1" smtClean="0"/>
              <a:t>WiFi</a:t>
            </a:r>
            <a:r>
              <a:rPr lang="en-US" b="1" dirty="0" smtClean="0"/>
              <a:t> Network</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r>
              <a:rPr lang="en-US" dirty="0" smtClean="0"/>
              <a:t>The Omega hosts it’s own </a:t>
            </a:r>
            <a:r>
              <a:rPr lang="en-US" dirty="0" err="1" smtClean="0"/>
              <a:t>WiFi</a:t>
            </a:r>
            <a:r>
              <a:rPr lang="en-US" dirty="0" smtClean="0"/>
              <a:t> network access point. Lets connect your computer to it. The </a:t>
            </a:r>
            <a:r>
              <a:rPr lang="en-US" dirty="0" err="1" smtClean="0"/>
              <a:t>WiFi</a:t>
            </a:r>
            <a:r>
              <a:rPr lang="en-US" dirty="0" smtClean="0"/>
              <a:t> network is named the same as your Omega and the default password is </a:t>
            </a:r>
            <a:r>
              <a:rPr lang="en-US" dirty="0" smtClean="0"/>
              <a:t>12345678.</a:t>
            </a:r>
            <a:endParaRPr lang="en-US" sz="2400" dirty="0" smtClean="0"/>
          </a:p>
          <a:p>
            <a:pPr fontAlgn="ctr">
              <a:buNone/>
            </a:pPr>
            <a:endParaRPr lang="en-US" sz="2400" dirty="0" smtClean="0"/>
          </a:p>
        </p:txBody>
      </p:sp>
      <p:pic>
        <p:nvPicPr>
          <p:cNvPr id="6147" name="Picture 3"/>
          <p:cNvPicPr>
            <a:picLocks noChangeAspect="1" noChangeArrowheads="1"/>
          </p:cNvPicPr>
          <p:nvPr/>
        </p:nvPicPr>
        <p:blipFill>
          <a:blip r:embed="rId2"/>
          <a:srcRect l="78396" t="42938"/>
          <a:stretch>
            <a:fillRect/>
          </a:stretch>
        </p:blipFill>
        <p:spPr bwMode="auto">
          <a:xfrm>
            <a:off x="4676931" y="2233534"/>
            <a:ext cx="2908092" cy="4318516"/>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The </a:t>
            </a:r>
            <a:r>
              <a:rPr lang="en-US" b="1" dirty="0" smtClean="0"/>
              <a:t>Setup </a:t>
            </a:r>
            <a:r>
              <a:rPr lang="en-US" b="1" dirty="0" smtClean="0"/>
              <a:t>Wizard</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pPr algn="just"/>
            <a:r>
              <a:rPr lang="en-US" dirty="0" smtClean="0"/>
              <a:t>Open your </a:t>
            </a:r>
            <a:r>
              <a:rPr lang="en-US" dirty="0" err="1" smtClean="0"/>
              <a:t>favourite</a:t>
            </a:r>
            <a:r>
              <a:rPr lang="en-US" dirty="0" smtClean="0"/>
              <a:t> browser and navigate to </a:t>
            </a:r>
            <a:r>
              <a:rPr lang="en-US" dirty="0" smtClean="0">
                <a:hlinkClick r:id="rId2"/>
              </a:rPr>
              <a:t>http://omega-ABCD.local/</a:t>
            </a:r>
            <a:r>
              <a:rPr lang="en-US" dirty="0" smtClean="0"/>
              <a:t> where ABCD are the same characters from the network name above. If the page doesn’t load, you can also browse to </a:t>
            </a:r>
            <a:r>
              <a:rPr lang="en-US" dirty="0" smtClean="0">
                <a:hlinkClick r:id="rId3"/>
              </a:rPr>
              <a:t>http://</a:t>
            </a:r>
            <a:r>
              <a:rPr lang="en-US" dirty="0" smtClean="0">
                <a:hlinkClick r:id="rId3"/>
              </a:rPr>
              <a:t>192.168.3.1</a:t>
            </a:r>
            <a:endParaRPr lang="en-US" dirty="0" smtClean="0"/>
          </a:p>
          <a:p>
            <a:r>
              <a:rPr lang="en-US" dirty="0" smtClean="0"/>
              <a:t>You have now arrived at the Setup Wizard</a:t>
            </a:r>
            <a:r>
              <a:rPr lang="en-US" dirty="0" smtClean="0"/>
              <a:t>:</a:t>
            </a:r>
            <a:endParaRPr lang="en-US" dirty="0" smtClean="0"/>
          </a:p>
        </p:txBody>
      </p:sp>
      <p:pic>
        <p:nvPicPr>
          <p:cNvPr id="7171" name="Picture 3"/>
          <p:cNvPicPr>
            <a:picLocks noChangeAspect="1" noChangeArrowheads="1"/>
          </p:cNvPicPr>
          <p:nvPr/>
        </p:nvPicPr>
        <p:blipFill>
          <a:blip r:embed="rId4"/>
          <a:srcRect t="8756" b="10364"/>
          <a:stretch>
            <a:fillRect/>
          </a:stretch>
        </p:blipFill>
        <p:spPr bwMode="auto">
          <a:xfrm>
            <a:off x="1763999" y="2668249"/>
            <a:ext cx="8699136" cy="3955719"/>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Login</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r>
              <a:rPr lang="en-US" dirty="0" smtClean="0"/>
              <a:t>Login with the Omega’s default credentials:</a:t>
            </a:r>
          </a:p>
          <a:p>
            <a:pPr>
              <a:buNone/>
            </a:pPr>
            <a:r>
              <a:rPr lang="en-US" dirty="0" smtClean="0"/>
              <a:t>username: </a:t>
            </a:r>
            <a:r>
              <a:rPr lang="en-US" dirty="0" smtClean="0"/>
              <a:t>root</a:t>
            </a:r>
          </a:p>
          <a:p>
            <a:pPr>
              <a:buNone/>
            </a:pPr>
            <a:r>
              <a:rPr lang="en-US" dirty="0" smtClean="0"/>
              <a:t>p</a:t>
            </a:r>
            <a:r>
              <a:rPr lang="en-US" dirty="0" smtClean="0"/>
              <a:t>assword</a:t>
            </a:r>
            <a:r>
              <a:rPr lang="en-US" dirty="0" smtClean="0"/>
              <a:t>: </a:t>
            </a:r>
            <a:r>
              <a:rPr lang="en-US" dirty="0" err="1" smtClean="0"/>
              <a:t>onioneer</a:t>
            </a:r>
            <a:endParaRPr lang="en-US" dirty="0" smtClean="0"/>
          </a:p>
        </p:txBody>
      </p:sp>
      <p:pic>
        <p:nvPicPr>
          <p:cNvPr id="8195" name="Picture 3"/>
          <p:cNvPicPr>
            <a:picLocks noChangeAspect="1" noChangeArrowheads="1"/>
          </p:cNvPicPr>
          <p:nvPr/>
        </p:nvPicPr>
        <p:blipFill>
          <a:blip r:embed="rId2"/>
          <a:srcRect t="8283" b="5263"/>
          <a:stretch>
            <a:fillRect/>
          </a:stretch>
        </p:blipFill>
        <p:spPr bwMode="auto">
          <a:xfrm>
            <a:off x="2228100" y="2488367"/>
            <a:ext cx="8080024" cy="3927422"/>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Configure Wi-Fi</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pPr algn="just"/>
            <a:r>
              <a:rPr lang="en-US" dirty="0" smtClean="0"/>
              <a:t>After you’ve logged in you’ll be asked to connect to a Wireless Network</a:t>
            </a:r>
            <a:r>
              <a:rPr lang="en-US" dirty="0" smtClean="0"/>
              <a:t>.</a:t>
            </a:r>
          </a:p>
          <a:p>
            <a:pPr algn="just"/>
            <a:r>
              <a:rPr lang="en-US" dirty="0" smtClean="0"/>
              <a:t>Enter your Wireless Network information and click Configure. Your Omega will attempt to connect to the network. This can take up to a minute to complete.</a:t>
            </a:r>
          </a:p>
          <a:p>
            <a:pPr marL="0" indent="0" algn="just">
              <a:buNone/>
            </a:pPr>
            <a:r>
              <a:rPr lang="en-US" sz="2400" dirty="0" smtClean="0"/>
              <a:t>The Omega’s AP will go down and not be accessible during this process, sit </a:t>
            </a:r>
            <a:r>
              <a:rPr lang="en-US" sz="2400" dirty="0" smtClean="0"/>
              <a:t>tight, it’ll </a:t>
            </a:r>
            <a:r>
              <a:rPr lang="en-US" sz="2400" dirty="0" smtClean="0"/>
              <a:t>come back up when the configuration is done!</a:t>
            </a:r>
          </a:p>
          <a:p>
            <a:endParaRPr lang="en-US" dirty="0" smtClean="0"/>
          </a:p>
        </p:txBody>
      </p:sp>
      <p:pic>
        <p:nvPicPr>
          <p:cNvPr id="9218" name="Picture 2"/>
          <p:cNvPicPr>
            <a:picLocks noChangeAspect="1" noChangeArrowheads="1"/>
          </p:cNvPicPr>
          <p:nvPr/>
        </p:nvPicPr>
        <p:blipFill>
          <a:blip r:embed="rId2"/>
          <a:srcRect t="8342" b="4770"/>
          <a:stretch>
            <a:fillRect/>
          </a:stretch>
        </p:blipFill>
        <p:spPr bwMode="auto">
          <a:xfrm>
            <a:off x="2668249" y="3052392"/>
            <a:ext cx="7069188" cy="3453339"/>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Cloud</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pPr algn="just"/>
            <a:r>
              <a:rPr lang="en-US" dirty="0" smtClean="0"/>
              <a:t>On this step you can choose to register your device on the cloud. If you would like to do this some other time you can click Skip Step to move onto the next step.</a:t>
            </a:r>
          </a:p>
        </p:txBody>
      </p:sp>
      <p:pic>
        <p:nvPicPr>
          <p:cNvPr id="10243" name="Picture 3"/>
          <p:cNvPicPr>
            <a:picLocks noChangeAspect="1" noChangeArrowheads="1"/>
          </p:cNvPicPr>
          <p:nvPr/>
        </p:nvPicPr>
        <p:blipFill>
          <a:blip r:embed="rId2"/>
          <a:srcRect t="9890" b="7923"/>
          <a:stretch>
            <a:fillRect/>
          </a:stretch>
        </p:blipFill>
        <p:spPr bwMode="auto">
          <a:xfrm>
            <a:off x="1374255" y="2244777"/>
            <a:ext cx="9253772" cy="4275944"/>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Install Console</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pPr algn="just"/>
            <a:r>
              <a:rPr lang="en-US" dirty="0" smtClean="0"/>
              <a:t>Click </a:t>
            </a:r>
            <a:r>
              <a:rPr lang="en-US" dirty="0" smtClean="0"/>
              <a:t>the </a:t>
            </a:r>
            <a:r>
              <a:rPr lang="en-US" dirty="0" smtClean="0"/>
              <a:t>Install </a:t>
            </a:r>
            <a:r>
              <a:rPr lang="en-US" dirty="0" smtClean="0"/>
              <a:t>Console button to do just that. This will </a:t>
            </a:r>
            <a:r>
              <a:rPr lang="en-US" dirty="0" smtClean="0"/>
              <a:t>install </a:t>
            </a:r>
            <a:r>
              <a:rPr lang="en-US" dirty="0" smtClean="0"/>
              <a:t>the Console for you.</a:t>
            </a:r>
          </a:p>
          <a:p>
            <a:pPr algn="just"/>
            <a:r>
              <a:rPr lang="en-US" dirty="0" smtClean="0"/>
              <a:t>If you don’t want to install the Console you can de-select the checkbox above. You can always come back to the setup wizard to install the console afterwards.</a:t>
            </a:r>
            <a:endParaRPr lang="en-US" dirty="0"/>
          </a:p>
        </p:txBody>
      </p:sp>
      <p:pic>
        <p:nvPicPr>
          <p:cNvPr id="11266" name="Picture 2"/>
          <p:cNvPicPr>
            <a:picLocks noChangeAspect="1" noChangeArrowheads="1"/>
          </p:cNvPicPr>
          <p:nvPr/>
        </p:nvPicPr>
        <p:blipFill>
          <a:blip r:embed="rId2"/>
          <a:srcRect t="9016" b="3689"/>
          <a:stretch>
            <a:fillRect/>
          </a:stretch>
        </p:blipFill>
        <p:spPr bwMode="auto">
          <a:xfrm>
            <a:off x="2668250" y="2906133"/>
            <a:ext cx="6970426" cy="3421051"/>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299F6C-AA9A-4903-BFCE-962294E9BEC6}"/>
              </a:ext>
            </a:extLst>
          </p:cNvPr>
          <p:cNvSpPr>
            <a:spLocks noGrp="1"/>
          </p:cNvSpPr>
          <p:nvPr>
            <p:ph type="title"/>
          </p:nvPr>
        </p:nvSpPr>
        <p:spPr/>
        <p:txBody>
          <a:bodyPr/>
          <a:lstStyle/>
          <a:p>
            <a:r>
              <a:rPr lang="en-US" b="1" dirty="0" smtClean="0"/>
              <a:t>Setup Done</a:t>
            </a:r>
            <a:endParaRPr lang="en-US" b="1" dirty="0"/>
          </a:p>
        </p:txBody>
      </p:sp>
      <p:sp>
        <p:nvSpPr>
          <p:cNvPr id="3" name="Content Placeholder 2">
            <a:extLst>
              <a:ext uri="{FF2B5EF4-FFF2-40B4-BE49-F238E27FC236}">
                <a16:creationId xmlns:a16="http://schemas.microsoft.com/office/drawing/2014/main" xmlns="" id="{1DF6481E-71D2-45FA-BBC2-CC0D1694FD83}"/>
              </a:ext>
            </a:extLst>
          </p:cNvPr>
          <p:cNvSpPr>
            <a:spLocks noGrp="1"/>
          </p:cNvSpPr>
          <p:nvPr>
            <p:ph sz="quarter" idx="1"/>
          </p:nvPr>
        </p:nvSpPr>
        <p:spPr>
          <a:xfrm>
            <a:off x="507538" y="913142"/>
            <a:ext cx="10937508" cy="5944858"/>
          </a:xfrm>
        </p:spPr>
        <p:txBody>
          <a:bodyPr/>
          <a:lstStyle/>
          <a:p>
            <a:pPr algn="just"/>
            <a:r>
              <a:rPr lang="en-US" dirty="0" smtClean="0"/>
              <a:t>At the end of the installation process, the Omega will automatically reboot. It will be ready for use when the Omega’s LED stops flashing and remains solid.</a:t>
            </a:r>
            <a:endParaRPr lang="en-US" dirty="0"/>
          </a:p>
        </p:txBody>
      </p:sp>
      <p:pic>
        <p:nvPicPr>
          <p:cNvPr id="12292" name="Picture 4"/>
          <p:cNvPicPr>
            <a:picLocks noChangeAspect="1" noChangeArrowheads="1"/>
          </p:cNvPicPr>
          <p:nvPr/>
        </p:nvPicPr>
        <p:blipFill>
          <a:blip r:embed="rId2"/>
          <a:srcRect t="8743" b="3901"/>
          <a:stretch>
            <a:fillRect/>
          </a:stretch>
        </p:blipFill>
        <p:spPr bwMode="auto">
          <a:xfrm>
            <a:off x="1224354" y="1993692"/>
            <a:ext cx="9073889" cy="4456538"/>
          </a:xfrm>
          <a:prstGeom prst="rect">
            <a:avLst/>
          </a:prstGeom>
          <a:noFill/>
          <a:ln w="9525">
            <a:noFill/>
            <a:miter lim="800000"/>
            <a:headEnd/>
            <a:tailEnd/>
          </a:ln>
          <a:effectLst/>
        </p:spPr>
      </p:pic>
    </p:spTree>
    <p:extLst>
      <p:ext uri="{BB962C8B-B14F-4D97-AF65-F5344CB8AC3E}">
        <p14:creationId xmlns:p14="http://schemas.microsoft.com/office/powerpoint/2010/main" xmlns="" val="2300781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1509504" y="3007100"/>
            <a:ext cx="2683127" cy="563562"/>
          </a:xfrm>
        </p:spPr>
        <p:txBody>
          <a:bodyPr/>
          <a:lstStyle/>
          <a:p>
            <a:pPr algn="ctr"/>
            <a:r>
              <a:rPr lang="en-IN" b="1" dirty="0">
                <a:solidFill>
                  <a:schemeClr val="bg1"/>
                </a:solidFill>
              </a:rPr>
              <a:t>Contents</a:t>
            </a:r>
          </a:p>
        </p:txBody>
      </p:sp>
      <p:sp>
        <p:nvSpPr>
          <p:cNvPr id="4" name="Footer Placeholder 3"/>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graphicFrame>
        <p:nvGraphicFramePr>
          <p:cNvPr id="15" name="Content Placeholder 3"/>
          <p:cNvGraphicFramePr>
            <a:graphicFrameLocks noGrp="1"/>
          </p:cNvGraphicFramePr>
          <p:nvPr>
            <p:ph sz="quarter" idx="1"/>
            <p:extLst>
              <p:ext uri="{D42A27DB-BD31-4B8C-83A1-F6EECF244321}">
                <p14:modId xmlns:p14="http://schemas.microsoft.com/office/powerpoint/2010/main" xmlns="" val="782698872"/>
              </p:ext>
            </p:extLst>
          </p:nvPr>
        </p:nvGraphicFramePr>
        <p:xfrm>
          <a:off x="6585186" y="494156"/>
          <a:ext cx="4782804" cy="5879681"/>
        </p:xfrm>
        <a:graphic>
          <a:graphicData uri="http://schemas.openxmlformats.org/drawingml/2006/table">
            <a:tbl>
              <a:tblPr firstRow="1" bandRow="1">
                <a:tableStyleId>{7E9639D4-E3E2-4D34-9284-5A2195B3D0D7}</a:tableStyleId>
              </a:tblPr>
              <a:tblGrid>
                <a:gridCol w="3971989">
                  <a:extLst>
                    <a:ext uri="{9D8B030D-6E8A-4147-A177-3AD203B41FA5}">
                      <a16:colId xmlns:a16="http://schemas.microsoft.com/office/drawing/2014/main" xmlns="" val="20000"/>
                    </a:ext>
                  </a:extLst>
                </a:gridCol>
                <a:gridCol w="810815">
                  <a:extLst>
                    <a:ext uri="{9D8B030D-6E8A-4147-A177-3AD203B41FA5}">
                      <a16:colId xmlns:a16="http://schemas.microsoft.com/office/drawing/2014/main" xmlns="" val="20001"/>
                    </a:ext>
                  </a:extLst>
                </a:gridCol>
              </a:tblGrid>
              <a:tr h="309771">
                <a:tc>
                  <a:txBody>
                    <a:bodyPr/>
                    <a:lstStyle/>
                    <a:p>
                      <a:r>
                        <a:rPr lang="en-US" sz="1400" dirty="0">
                          <a:latin typeface="Calibri" pitchFamily="34" charset="0"/>
                        </a:rPr>
                        <a:t>Title</a:t>
                      </a:r>
                    </a:p>
                  </a:txBody>
                  <a:tcPr>
                    <a:solidFill>
                      <a:schemeClr val="accent1">
                        <a:lumMod val="75000"/>
                      </a:schemeClr>
                    </a:solidFill>
                  </a:tcPr>
                </a:tc>
                <a:tc>
                  <a:txBody>
                    <a:bodyPr/>
                    <a:lstStyle/>
                    <a:p>
                      <a:pPr algn="ctr"/>
                      <a:r>
                        <a:rPr lang="en-US" sz="1400" dirty="0">
                          <a:latin typeface="Calibri" pitchFamily="34" charset="0"/>
                        </a:rPr>
                        <a:t>Page</a:t>
                      </a:r>
                    </a:p>
                  </a:txBody>
                  <a:tcPr>
                    <a:solidFill>
                      <a:schemeClr val="accent1">
                        <a:lumMod val="75000"/>
                      </a:schemeClr>
                    </a:solidFill>
                  </a:tcPr>
                </a:tc>
                <a:extLst>
                  <a:ext uri="{0D108BD9-81ED-4DB2-BD59-A6C34878D82A}">
                    <a16:rowId xmlns:a16="http://schemas.microsoft.com/office/drawing/2014/main" xmlns="" val="10000"/>
                  </a:ext>
                </a:extLst>
              </a:tr>
              <a:tr h="371725">
                <a:tc>
                  <a:txBody>
                    <a:bodyPr/>
                    <a:lstStyle/>
                    <a:p>
                      <a:r>
                        <a:rPr lang="en-US" sz="1800" dirty="0" smtClean="0">
                          <a:latin typeface="Calibri" pitchFamily="34" charset="0"/>
                        </a:rPr>
                        <a:t>Omega 2+</a:t>
                      </a:r>
                      <a:endParaRPr lang="en-US" sz="1800" dirty="0">
                        <a:latin typeface="Calibri" pitchFamily="34" charset="0"/>
                      </a:endParaRPr>
                    </a:p>
                  </a:txBody>
                  <a:tcPr/>
                </a:tc>
                <a:tc>
                  <a:txBody>
                    <a:bodyPr/>
                    <a:lstStyle/>
                    <a:p>
                      <a:pPr algn="ctr"/>
                      <a:r>
                        <a:rPr lang="en-IN" sz="1400" dirty="0">
                          <a:latin typeface="Calibri" pitchFamily="34" charset="0"/>
                        </a:rPr>
                        <a:t>3</a:t>
                      </a:r>
                      <a:endParaRPr lang="en-US" sz="1400" dirty="0">
                        <a:latin typeface="Calibri" pitchFamily="34" charset="0"/>
                      </a:endParaRPr>
                    </a:p>
                  </a:txBody>
                  <a:tcPr/>
                </a:tc>
                <a:extLst>
                  <a:ext uri="{0D108BD9-81ED-4DB2-BD59-A6C34878D82A}">
                    <a16:rowId xmlns:a16="http://schemas.microsoft.com/office/drawing/2014/main" xmlns="" val="10001"/>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alibri" pitchFamily="34" charset="0"/>
                        </a:rPr>
                        <a:t>Omega 2+ Specs</a:t>
                      </a:r>
                      <a:endParaRPr lang="en-US" sz="1800" dirty="0">
                        <a:latin typeface="Calibri" pitchFamily="34" charset="0"/>
                      </a:endParaRPr>
                    </a:p>
                  </a:txBody>
                  <a:tcPr/>
                </a:tc>
                <a:tc>
                  <a:txBody>
                    <a:bodyPr/>
                    <a:lstStyle/>
                    <a:p>
                      <a:pPr algn="ctr"/>
                      <a:r>
                        <a:rPr lang="en-IN" sz="1400" dirty="0" smtClean="0">
                          <a:latin typeface="Calibri" pitchFamily="34" charset="0"/>
                        </a:rPr>
                        <a:t>5</a:t>
                      </a:r>
                      <a:endParaRPr lang="en-US" sz="1400" dirty="0">
                        <a:latin typeface="Calibri" pitchFamily="34" charset="0"/>
                      </a:endParaRPr>
                    </a:p>
                  </a:txBody>
                  <a:tcPr/>
                </a:tc>
                <a:extLst>
                  <a:ext uri="{0D108BD9-81ED-4DB2-BD59-A6C34878D82A}">
                    <a16:rowId xmlns:a16="http://schemas.microsoft.com/office/drawing/2014/main" xmlns="" val="10002"/>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Pins of Omega 2+</a:t>
                      </a:r>
                      <a:endParaRPr lang="en-US" sz="1800" dirty="0">
                        <a:latin typeface="Calibri" pitchFamily="34" charset="0"/>
                      </a:endParaRPr>
                    </a:p>
                  </a:txBody>
                  <a:tcPr/>
                </a:tc>
                <a:tc>
                  <a:txBody>
                    <a:bodyPr/>
                    <a:lstStyle/>
                    <a:p>
                      <a:pPr algn="ctr"/>
                      <a:r>
                        <a:rPr lang="en-IN" sz="1400" dirty="0" smtClean="0">
                          <a:latin typeface="Calibri" pitchFamily="34" charset="0"/>
                        </a:rPr>
                        <a:t>6</a:t>
                      </a:r>
                      <a:endParaRPr lang="en-US" sz="1400" dirty="0">
                        <a:latin typeface="Calibri" pitchFamily="34" charset="0"/>
                      </a:endParaRPr>
                    </a:p>
                  </a:txBody>
                  <a:tcPr/>
                </a:tc>
                <a:extLst>
                  <a:ext uri="{0D108BD9-81ED-4DB2-BD59-A6C34878D82A}">
                    <a16:rowId xmlns:a16="http://schemas.microsoft.com/office/drawing/2014/main" xmlns="" val="2119765774"/>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alibri" pitchFamily="34" charset="0"/>
                        </a:rPr>
                        <a:t>Expansion Dock</a:t>
                      </a:r>
                      <a:endParaRPr lang="en-US" sz="1800" dirty="0">
                        <a:latin typeface="Calibri" pitchFamily="34" charset="0"/>
                      </a:endParaRPr>
                    </a:p>
                  </a:txBody>
                  <a:tcPr/>
                </a:tc>
                <a:tc>
                  <a:txBody>
                    <a:bodyPr/>
                    <a:lstStyle/>
                    <a:p>
                      <a:pPr algn="ctr"/>
                      <a:r>
                        <a:rPr lang="en-IN" sz="1400" dirty="0" smtClean="0">
                          <a:latin typeface="Calibri" pitchFamily="34" charset="0"/>
                        </a:rPr>
                        <a:t>7</a:t>
                      </a:r>
                      <a:endParaRPr lang="en-US" sz="1400" dirty="0">
                        <a:latin typeface="Calibri" pitchFamily="34" charset="0"/>
                      </a:endParaRPr>
                    </a:p>
                  </a:txBody>
                  <a:tcPr/>
                </a:tc>
                <a:extLst>
                  <a:ext uri="{0D108BD9-81ED-4DB2-BD59-A6C34878D82A}">
                    <a16:rowId xmlns:a16="http://schemas.microsoft.com/office/drawing/2014/main" xmlns="" val="1532701563"/>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smtClean="0">
                          <a:latin typeface="Calibri" pitchFamily="34" charset="0"/>
                        </a:rPr>
                        <a:t>The Expansion Header</a:t>
                      </a:r>
                      <a:endParaRPr lang="en-US" sz="1800" dirty="0">
                        <a:latin typeface="Calibri" pitchFamily="34" charset="0"/>
                      </a:endParaRPr>
                    </a:p>
                  </a:txBody>
                  <a:tcPr/>
                </a:tc>
                <a:tc>
                  <a:txBody>
                    <a:bodyPr/>
                    <a:lstStyle/>
                    <a:p>
                      <a:pPr algn="ctr"/>
                      <a:r>
                        <a:rPr lang="en-IN" sz="1400" dirty="0" smtClean="0">
                          <a:latin typeface="Calibri" pitchFamily="34" charset="0"/>
                        </a:rPr>
                        <a:t>9</a:t>
                      </a:r>
                      <a:endParaRPr lang="en-US" sz="1400" dirty="0">
                        <a:latin typeface="Calibri" pitchFamily="34" charset="0"/>
                      </a:endParaRPr>
                    </a:p>
                  </a:txBody>
                  <a:tcPr/>
                </a:tc>
                <a:extLst>
                  <a:ext uri="{0D108BD9-81ED-4DB2-BD59-A6C34878D82A}">
                    <a16:rowId xmlns:a16="http://schemas.microsoft.com/office/drawing/2014/main" xmlns="" val="4015200509"/>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Getting the Hardware Ready</a:t>
                      </a:r>
                      <a:endParaRPr lang="en-US" sz="1800" b="0" dirty="0">
                        <a:latin typeface="Calibri" pitchFamily="34" charset="0"/>
                      </a:endParaRPr>
                    </a:p>
                  </a:txBody>
                  <a:tcPr/>
                </a:tc>
                <a:tc>
                  <a:txBody>
                    <a:bodyPr/>
                    <a:lstStyle/>
                    <a:p>
                      <a:pPr algn="ctr"/>
                      <a:r>
                        <a:rPr lang="en-IN" sz="1400" dirty="0" smtClean="0">
                          <a:latin typeface="Calibri" pitchFamily="34" charset="0"/>
                        </a:rPr>
                        <a:t>10</a:t>
                      </a:r>
                      <a:endParaRPr lang="en-US" sz="1400" dirty="0">
                        <a:latin typeface="Calibri" pitchFamily="34" charset="0"/>
                      </a:endParaRPr>
                    </a:p>
                  </a:txBody>
                  <a:tcPr/>
                </a:tc>
                <a:extLst>
                  <a:ext uri="{0D108BD9-81ED-4DB2-BD59-A6C34878D82A}">
                    <a16:rowId xmlns:a16="http://schemas.microsoft.com/office/drawing/2014/main" xmlns="" val="2715583699"/>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Provide Power</a:t>
                      </a:r>
                      <a:endParaRPr lang="en-US" sz="1800" b="0" dirty="0" smtClean="0">
                        <a:latin typeface="Calibri" pitchFamily="34" charset="0"/>
                      </a:endParaRPr>
                    </a:p>
                  </a:txBody>
                  <a:tcPr/>
                </a:tc>
                <a:tc>
                  <a:txBody>
                    <a:bodyPr/>
                    <a:lstStyle/>
                    <a:p>
                      <a:pPr algn="ctr"/>
                      <a:r>
                        <a:rPr lang="en-US" sz="1400" dirty="0" smtClean="0">
                          <a:latin typeface="Calibri" pitchFamily="34" charset="0"/>
                        </a:rPr>
                        <a:t>11</a:t>
                      </a:r>
                      <a:endParaRPr lang="en-US" sz="1400" dirty="0">
                        <a:latin typeface="Calibri" pitchFamily="34" charset="0"/>
                      </a:endParaRPr>
                    </a:p>
                  </a:txBody>
                  <a:tcPr/>
                </a:tc>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Using the Setup Wizard</a:t>
                      </a:r>
                      <a:endParaRPr lang="en-US" sz="1800" b="0" dirty="0">
                        <a:latin typeface="Calibri" pitchFamily="34" charset="0"/>
                      </a:endParaRPr>
                    </a:p>
                  </a:txBody>
                  <a:tcPr/>
                </a:tc>
                <a:tc>
                  <a:txBody>
                    <a:bodyPr/>
                    <a:lstStyle/>
                    <a:p>
                      <a:pPr algn="ctr"/>
                      <a:r>
                        <a:rPr lang="en-IN" sz="1400" dirty="0" smtClean="0">
                          <a:latin typeface="Calibri" pitchFamily="34" charset="0"/>
                        </a:rPr>
                        <a:t>12</a:t>
                      </a:r>
                      <a:endParaRPr lang="en-US" sz="1400" dirty="0">
                        <a:latin typeface="Calibri" pitchFamily="34" charset="0"/>
                      </a:endParaRPr>
                    </a:p>
                  </a:txBody>
                  <a:tcPr/>
                </a:tc>
                <a:extLst>
                  <a:ext uri="{0D108BD9-81ED-4DB2-BD59-A6C34878D82A}">
                    <a16:rowId xmlns:a16="http://schemas.microsoft.com/office/drawing/2014/main" xmlns="" val="2652090765"/>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Connect to the Omega’s </a:t>
                      </a:r>
                      <a:r>
                        <a:rPr lang="en-US" b="0" dirty="0" err="1" smtClean="0"/>
                        <a:t>WiFi</a:t>
                      </a:r>
                      <a:r>
                        <a:rPr lang="en-US" b="0" dirty="0" smtClean="0"/>
                        <a:t> Network</a:t>
                      </a:r>
                      <a:endParaRPr lang="en-US" sz="1800" b="0" dirty="0">
                        <a:latin typeface="Calibri" pitchFamily="34" charset="0"/>
                      </a:endParaRPr>
                    </a:p>
                  </a:txBody>
                  <a:tcPr/>
                </a:tc>
                <a:tc>
                  <a:txBody>
                    <a:bodyPr/>
                    <a:lstStyle/>
                    <a:p>
                      <a:pPr algn="ctr"/>
                      <a:r>
                        <a:rPr lang="en-IN" sz="1400" dirty="0" smtClean="0">
                          <a:latin typeface="Calibri" pitchFamily="34" charset="0"/>
                        </a:rPr>
                        <a:t>13</a:t>
                      </a:r>
                      <a:endParaRPr lang="en-US" sz="1400" dirty="0">
                        <a:latin typeface="Calibri" pitchFamily="34" charset="0"/>
                      </a:endParaRPr>
                    </a:p>
                  </a:txBody>
                  <a:tcPr/>
                </a:tc>
                <a:extLst>
                  <a:ext uri="{0D108BD9-81ED-4DB2-BD59-A6C34878D82A}">
                    <a16:rowId xmlns:a16="http://schemas.microsoft.com/office/drawing/2014/main" xmlns="" val="150479697"/>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The Setup Wizard</a:t>
                      </a:r>
                      <a:endParaRPr lang="en-US" sz="1800" b="0" dirty="0">
                        <a:latin typeface="Calibri" pitchFamily="34" charset="0"/>
                      </a:endParaRPr>
                    </a:p>
                  </a:txBody>
                  <a:tcPr/>
                </a:tc>
                <a:tc>
                  <a:txBody>
                    <a:bodyPr/>
                    <a:lstStyle/>
                    <a:p>
                      <a:pPr algn="ctr"/>
                      <a:r>
                        <a:rPr lang="en-IN" sz="1400" dirty="0" smtClean="0">
                          <a:latin typeface="Calibri" pitchFamily="34" charset="0"/>
                        </a:rPr>
                        <a:t>14</a:t>
                      </a:r>
                      <a:endParaRPr lang="en-US" sz="1400" dirty="0">
                        <a:latin typeface="Calibri" pitchFamily="34" charset="0"/>
                      </a:endParaRPr>
                    </a:p>
                  </a:txBody>
                  <a:tcPr/>
                </a:tc>
                <a:extLst>
                  <a:ext uri="{0D108BD9-81ED-4DB2-BD59-A6C34878D82A}">
                    <a16:rowId xmlns:a16="http://schemas.microsoft.com/office/drawing/2014/main" xmlns="" val="1347416819"/>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pitchFamily="34" charset="0"/>
                        </a:rPr>
                        <a:t>Login</a:t>
                      </a:r>
                      <a:endParaRPr lang="en-US" sz="1800" b="0" dirty="0">
                        <a:latin typeface="Calibri" pitchFamily="34" charset="0"/>
                      </a:endParaRPr>
                    </a:p>
                  </a:txBody>
                  <a:tcPr/>
                </a:tc>
                <a:tc>
                  <a:txBody>
                    <a:bodyPr/>
                    <a:lstStyle/>
                    <a:p>
                      <a:pPr algn="ctr"/>
                      <a:r>
                        <a:rPr lang="en-US" sz="1400" dirty="0" smtClean="0">
                          <a:latin typeface="Calibri" pitchFamily="34" charset="0"/>
                        </a:rPr>
                        <a:t>15</a:t>
                      </a:r>
                      <a:endParaRPr lang="en-US" sz="1400" dirty="0">
                        <a:latin typeface="Calibri" pitchFamily="34" charset="0"/>
                      </a:endParaRPr>
                    </a:p>
                  </a:txBody>
                  <a:tcPr/>
                </a:tc>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Configure Wi-Fi</a:t>
                      </a:r>
                      <a:endParaRPr lang="en-US" sz="1800" b="0" dirty="0">
                        <a:latin typeface="Calibri" pitchFamily="34" charset="0"/>
                      </a:endParaRPr>
                    </a:p>
                  </a:txBody>
                  <a:tcPr/>
                </a:tc>
                <a:tc>
                  <a:txBody>
                    <a:bodyPr/>
                    <a:lstStyle/>
                    <a:p>
                      <a:pPr algn="ctr"/>
                      <a:r>
                        <a:rPr lang="en-US" sz="1400" dirty="0" smtClean="0">
                          <a:latin typeface="Calibri" pitchFamily="34" charset="0"/>
                        </a:rPr>
                        <a:t>16</a:t>
                      </a:r>
                      <a:endParaRPr lang="en-US" sz="1400" dirty="0">
                        <a:latin typeface="Calibri" pitchFamily="34" charset="0"/>
                      </a:endParaRPr>
                    </a:p>
                  </a:txBody>
                  <a:tcPr/>
                </a:tc>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pitchFamily="34" charset="0"/>
                        </a:rPr>
                        <a:t>Cloud</a:t>
                      </a:r>
                      <a:endParaRPr lang="en-US" sz="1800" b="0" dirty="0">
                        <a:latin typeface="Calibri" pitchFamily="34" charset="0"/>
                      </a:endParaRPr>
                    </a:p>
                  </a:txBody>
                  <a:tcPr/>
                </a:tc>
                <a:tc>
                  <a:txBody>
                    <a:bodyPr/>
                    <a:lstStyle/>
                    <a:p>
                      <a:pPr algn="ctr"/>
                      <a:r>
                        <a:rPr lang="en-US" sz="1400" dirty="0" smtClean="0">
                          <a:latin typeface="Calibri" pitchFamily="34" charset="0"/>
                        </a:rPr>
                        <a:t>17</a:t>
                      </a:r>
                      <a:endParaRPr lang="en-US" sz="1400" dirty="0">
                        <a:latin typeface="Calibri" pitchFamily="34" charset="0"/>
                      </a:endParaRPr>
                    </a:p>
                  </a:txBody>
                  <a:tcPr/>
                </a:tc>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pitchFamily="34" charset="0"/>
                        </a:rPr>
                        <a:t>Install Console</a:t>
                      </a:r>
                      <a:endParaRPr lang="en-US" sz="1800" b="0" dirty="0">
                        <a:latin typeface="Calibri" pitchFamily="34" charset="0"/>
                      </a:endParaRPr>
                    </a:p>
                  </a:txBody>
                  <a:tcPr/>
                </a:tc>
                <a:tc>
                  <a:txBody>
                    <a:bodyPr/>
                    <a:lstStyle/>
                    <a:p>
                      <a:pPr algn="ctr"/>
                      <a:r>
                        <a:rPr lang="en-US" sz="1400" dirty="0" smtClean="0">
                          <a:latin typeface="Calibri" pitchFamily="34" charset="0"/>
                        </a:rPr>
                        <a:t>18</a:t>
                      </a:r>
                      <a:endParaRPr lang="en-US" sz="1400" dirty="0">
                        <a:latin typeface="Calibri" pitchFamily="34" charset="0"/>
                      </a:endParaRPr>
                    </a:p>
                  </a:txBody>
                  <a:tcPr/>
                </a:tc>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Calibri" pitchFamily="34" charset="0"/>
                        </a:rPr>
                        <a:t>Setup Done</a:t>
                      </a:r>
                      <a:endParaRPr lang="en-US" sz="1800" b="0" dirty="0">
                        <a:latin typeface="Calibri" pitchFamily="34" charset="0"/>
                      </a:endParaRPr>
                    </a:p>
                  </a:txBody>
                  <a:tcPr/>
                </a:tc>
                <a:tc>
                  <a:txBody>
                    <a:bodyPr/>
                    <a:lstStyle/>
                    <a:p>
                      <a:pPr algn="ctr"/>
                      <a:r>
                        <a:rPr lang="en-US" sz="1400" dirty="0" smtClean="0">
                          <a:latin typeface="Calibri" pitchFamily="34" charset="0"/>
                        </a:rPr>
                        <a:t>19</a:t>
                      </a:r>
                      <a:endParaRPr lang="en-US" sz="1400" dirty="0">
                        <a:latin typeface="Calibri" pitchFamily="34" charset="0"/>
                      </a:endParaRPr>
                    </a:p>
                  </a:txBody>
                  <a:tcPr/>
                </a:tc>
              </a:tr>
            </a:tbl>
          </a:graphicData>
        </a:graphic>
      </p:graphicFrame>
    </p:spTree>
    <p:extLst>
      <p:ext uri="{BB962C8B-B14F-4D97-AF65-F5344CB8AC3E}">
        <p14:creationId xmlns:p14="http://schemas.microsoft.com/office/powerpoint/2010/main" xmlns="" val="3033997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25638" y="952501"/>
            <a:ext cx="8420100" cy="1362075"/>
          </a:xfrm>
        </p:spPr>
        <p:txBody>
          <a:bodyPr/>
          <a:lstStyle/>
          <a:p>
            <a:pPr eaLnBrk="1" hangingPunct="1"/>
            <a:r>
              <a:rPr lang="en-US" altLang="en-US"/>
              <a:t>Thank You !</a:t>
            </a:r>
          </a:p>
        </p:txBody>
      </p:sp>
      <p:sp>
        <p:nvSpPr>
          <p:cNvPr id="3" name="Text Placeholder 2"/>
          <p:cNvSpPr>
            <a:spLocks noGrp="1"/>
          </p:cNvSpPr>
          <p:nvPr>
            <p:ph type="body" idx="1"/>
          </p:nvPr>
        </p:nvSpPr>
        <p:spPr>
          <a:xfrm>
            <a:off x="1925638" y="3031414"/>
            <a:ext cx="8420100" cy="3232752"/>
          </a:xfrm>
        </p:spPr>
        <p:txBody>
          <a:bodyPr numCol="2">
            <a:normAutofit/>
          </a:bodyPr>
          <a:lstStyle/>
          <a:p>
            <a:pPr eaLnBrk="1" hangingPunct="1">
              <a:defRPr/>
            </a:pPr>
            <a:r>
              <a:rPr lang="en-US" sz="1800" dirty="0">
                <a:solidFill>
                  <a:srgbClr val="002060"/>
                </a:solidFill>
              </a:rPr>
              <a:t>Nitin Sinha </a:t>
            </a:r>
          </a:p>
          <a:p>
            <a:pPr eaLnBrk="1" hangingPunct="1">
              <a:defRPr/>
            </a:pPr>
            <a:r>
              <a:rPr lang="en-US" sz="1800" dirty="0">
                <a:solidFill>
                  <a:schemeClr val="tx2"/>
                </a:solidFill>
              </a:rPr>
              <a:t>nitin.sinha@goSigmaWay.com</a:t>
            </a:r>
          </a:p>
          <a:p>
            <a:pPr eaLnBrk="1" hangingPunct="1">
              <a:defRPr/>
            </a:pPr>
            <a:r>
              <a:rPr lang="en-US" sz="1800" dirty="0">
                <a:solidFill>
                  <a:srgbClr val="002060"/>
                </a:solidFill>
              </a:rPr>
              <a:t>+1 727-394-4375</a:t>
            </a:r>
          </a:p>
          <a:p>
            <a:pPr eaLnBrk="1" hangingPunct="1">
              <a:defRPr/>
            </a:pPr>
            <a:r>
              <a:rPr lang="en-US" sz="1800" dirty="0">
                <a:solidFill>
                  <a:srgbClr val="002060"/>
                </a:solidFill>
              </a:rPr>
              <a:t>+91 7838188809</a:t>
            </a:r>
          </a:p>
          <a:p>
            <a:pPr eaLnBrk="1" hangingPunct="1">
              <a:defRPr/>
            </a:pPr>
            <a:endParaRPr lang="en-US" sz="1800" dirty="0">
              <a:solidFill>
                <a:srgbClr val="002060"/>
              </a:solidFill>
            </a:endParaRPr>
          </a:p>
          <a:p>
            <a:pPr eaLnBrk="1" hangingPunct="1">
              <a:defRPr/>
            </a:pPr>
            <a:r>
              <a:rPr lang="en-US" sz="1800" dirty="0">
                <a:solidFill>
                  <a:srgbClr val="002060"/>
                </a:solidFill>
              </a:rPr>
              <a:t>Debjani Mitra</a:t>
            </a:r>
          </a:p>
          <a:p>
            <a:pPr eaLnBrk="1" hangingPunct="1">
              <a:defRPr/>
            </a:pPr>
            <a:r>
              <a:rPr lang="en-US" sz="1800" dirty="0">
                <a:solidFill>
                  <a:schemeClr val="tx2"/>
                </a:solidFill>
              </a:rPr>
              <a:t>debjani.mitra@goSigmaWay.com</a:t>
            </a:r>
            <a:r>
              <a:rPr lang="en-US" sz="1800" dirty="0">
                <a:solidFill>
                  <a:srgbClr val="002060"/>
                </a:solidFill>
              </a:rPr>
              <a:t> </a:t>
            </a:r>
          </a:p>
          <a:p>
            <a:pPr eaLnBrk="1" hangingPunct="1">
              <a:defRPr/>
            </a:pPr>
            <a:r>
              <a:rPr lang="en-US" sz="1800" dirty="0">
                <a:solidFill>
                  <a:srgbClr val="002060"/>
                </a:solidFill>
              </a:rPr>
              <a:t>+1 952-583-3449</a:t>
            </a:r>
          </a:p>
          <a:p>
            <a:pPr eaLnBrk="1" hangingPunct="1">
              <a:defRPr/>
            </a:pPr>
            <a:r>
              <a:rPr lang="en-US" sz="1800" dirty="0">
                <a:solidFill>
                  <a:srgbClr val="002060"/>
                </a:solidFill>
              </a:rPr>
              <a:t>+91 9339555636</a:t>
            </a:r>
          </a:p>
          <a:p>
            <a:pPr eaLnBrk="1" hangingPunct="1">
              <a:defRPr/>
            </a:pPr>
            <a:r>
              <a:rPr lang="en-US" sz="1800" dirty="0" smtClean="0">
                <a:solidFill>
                  <a:srgbClr val="002060"/>
                </a:solidFill>
              </a:rPr>
              <a:t>Anant Kaushik</a:t>
            </a:r>
            <a:endParaRPr lang="en-US" sz="1800" dirty="0">
              <a:solidFill>
                <a:srgbClr val="002060"/>
              </a:solidFill>
            </a:endParaRPr>
          </a:p>
          <a:p>
            <a:pPr eaLnBrk="1" hangingPunct="1">
              <a:defRPr/>
            </a:pPr>
            <a:r>
              <a:rPr lang="en-US" sz="1800" dirty="0" smtClean="0">
                <a:solidFill>
                  <a:srgbClr val="002060"/>
                </a:solidFill>
              </a:rPr>
              <a:t>anant.kaushik2@gmail.com</a:t>
            </a:r>
            <a:endParaRPr lang="en-US" sz="1800" dirty="0">
              <a:solidFill>
                <a:srgbClr val="002060"/>
              </a:solidFill>
            </a:endParaRPr>
          </a:p>
          <a:p>
            <a:pPr eaLnBrk="1" hangingPunct="1">
              <a:defRPr/>
            </a:pPr>
            <a:r>
              <a:rPr lang="en-US" sz="1800" dirty="0">
                <a:solidFill>
                  <a:srgbClr val="002060"/>
                </a:solidFill>
              </a:rPr>
              <a:t>+91 </a:t>
            </a:r>
            <a:r>
              <a:rPr lang="en-US" sz="1800" dirty="0" smtClean="0">
                <a:solidFill>
                  <a:srgbClr val="002060"/>
                </a:solidFill>
              </a:rPr>
              <a:t>8791262398</a:t>
            </a:r>
            <a:endParaRPr lang="en-US" sz="1800" dirty="0">
              <a:solidFill>
                <a:srgbClr val="002060"/>
              </a:solidFill>
            </a:endParaRPr>
          </a:p>
          <a:p>
            <a:pPr eaLnBrk="1" hangingPunct="1">
              <a:defRPr/>
            </a:pPr>
            <a:endParaRPr lang="en-US" sz="1800" dirty="0">
              <a:solidFill>
                <a:srgbClr val="002060"/>
              </a:solidFill>
            </a:endParaRPr>
          </a:p>
        </p:txBody>
      </p:sp>
      <p:sp>
        <p:nvSpPr>
          <p:cNvPr id="30725" name="Footer Placeholder 16"/>
          <p:cNvSpPr>
            <a:spLocks noGrp="1"/>
          </p:cNvSpPr>
          <p:nvPr>
            <p:ph type="ftr"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eaLnBrk="0" fontAlgn="base" hangingPunct="0">
              <a:spcBef>
                <a:spcPct val="0"/>
              </a:spcBef>
              <a:spcAft>
                <a:spcPct val="0"/>
              </a:spcAft>
              <a:defRPr>
                <a:solidFill>
                  <a:schemeClr val="tx1"/>
                </a:solidFill>
                <a:latin typeface="Perpetua" panose="02020502060401020303" pitchFamily="18" charset="0"/>
              </a:defRPr>
            </a:lvl6pPr>
            <a:lvl7pPr marL="2971800" indent="-228600" eaLnBrk="0" fontAlgn="base" hangingPunct="0">
              <a:spcBef>
                <a:spcPct val="0"/>
              </a:spcBef>
              <a:spcAft>
                <a:spcPct val="0"/>
              </a:spcAft>
              <a:defRPr>
                <a:solidFill>
                  <a:schemeClr val="tx1"/>
                </a:solidFill>
                <a:latin typeface="Perpetua" panose="02020502060401020303" pitchFamily="18" charset="0"/>
              </a:defRPr>
            </a:lvl7pPr>
            <a:lvl8pPr marL="3429000" indent="-228600" eaLnBrk="0" fontAlgn="base" hangingPunct="0">
              <a:spcBef>
                <a:spcPct val="0"/>
              </a:spcBef>
              <a:spcAft>
                <a:spcPct val="0"/>
              </a:spcAft>
              <a:defRPr>
                <a:solidFill>
                  <a:schemeClr val="tx1"/>
                </a:solidFill>
                <a:latin typeface="Perpetua" panose="02020502060401020303" pitchFamily="18" charset="0"/>
              </a:defRPr>
            </a:lvl8pPr>
            <a:lvl9pPr marL="3886200" indent="-228600" eaLnBrk="0" fontAlgn="base" hangingPunct="0">
              <a:spcBef>
                <a:spcPct val="0"/>
              </a:spcBef>
              <a:spcAft>
                <a:spcPct val="0"/>
              </a:spcAft>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SigmaWay LLC, 2018</a:t>
            </a:r>
          </a:p>
        </p:txBody>
      </p:sp>
      <p:sp>
        <p:nvSpPr>
          <p:cNvPr id="6" name="Text Placeholder 2"/>
          <p:cNvSpPr txBox="1">
            <a:spLocks/>
          </p:cNvSpPr>
          <p:nvPr/>
        </p:nvSpPr>
        <p:spPr bwMode="auto">
          <a:xfrm>
            <a:off x="1839309" y="2540721"/>
            <a:ext cx="4969697" cy="4107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spcBef>
                <a:spcPts val="575"/>
              </a:spcBef>
              <a:spcAft>
                <a:spcPct val="0"/>
              </a:spcAft>
              <a:buClr>
                <a:schemeClr val="accent1"/>
              </a:buClr>
              <a:buSzPct val="85000"/>
              <a:buFont typeface="Wingdings 2" panose="05020102010507070707" pitchFamily="18" charset="2"/>
              <a:buNone/>
              <a:defRPr sz="2400" kern="1200">
                <a:solidFill>
                  <a:schemeClr val="tx1">
                    <a:tint val="75000"/>
                  </a:schemeClr>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None/>
              <a:defRPr sz="1800" kern="1200">
                <a:solidFill>
                  <a:schemeClr val="tx1">
                    <a:tint val="75000"/>
                  </a:schemeClr>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None/>
              <a:defRPr sz="1600" kern="1200">
                <a:solidFill>
                  <a:schemeClr val="tx1">
                    <a:tint val="75000"/>
                  </a:schemeClr>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None/>
              <a:defRPr sz="1400" kern="1200">
                <a:solidFill>
                  <a:schemeClr val="tx1">
                    <a:tint val="75000"/>
                  </a:schemeClr>
                </a:solidFill>
                <a:latin typeface="+mn-lt"/>
                <a:ea typeface="+mn-ea"/>
                <a:cs typeface="+mn-cs"/>
              </a:defRPr>
            </a:lvl4pPr>
            <a:lvl5pPr marL="1371600" indent="-228600" algn="l" rtl="0" eaLnBrk="1" fontAlgn="base" hangingPunct="1">
              <a:spcBef>
                <a:spcPts val="375"/>
              </a:spcBef>
              <a:spcAft>
                <a:spcPct val="0"/>
              </a:spcAft>
              <a:buClr>
                <a:srgbClr val="0BD0D9"/>
              </a:buClr>
              <a:buNone/>
              <a:defRPr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0F6FC6"/>
              </a:buClr>
              <a:buSzPct val="85000"/>
              <a:buFont typeface="Wingdings 2" panose="05020102010507070707" pitchFamily="18" charset="2"/>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Contact US</a:t>
            </a:r>
          </a:p>
        </p:txBody>
      </p:sp>
    </p:spTree>
    <p:extLst>
      <p:ext uri="{BB962C8B-B14F-4D97-AF65-F5344CB8AC3E}">
        <p14:creationId xmlns:p14="http://schemas.microsoft.com/office/powerpoint/2010/main" xmlns="" val="3267654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8646" y="88550"/>
            <a:ext cx="6022539" cy="6680900"/>
            <a:chOff x="6001407" y="77252"/>
            <a:chExt cx="6085492" cy="6704548"/>
          </a:xfrm>
          <a:solidFill>
            <a:schemeClr val="accent2"/>
          </a:solidFill>
        </p:grpSpPr>
        <p:sp>
          <p:nvSpPr>
            <p:cNvPr id="7" name="Rectangle: Rounded Corners 6"/>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p:cNvSpPr txBox="1">
            <a:spLocks/>
          </p:cNvSpPr>
          <p:nvPr/>
        </p:nvSpPr>
        <p:spPr bwMode="auto">
          <a:xfrm>
            <a:off x="704966" y="576596"/>
            <a:ext cx="4299626" cy="794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1" fontAlgn="base" hangingPunct="1">
              <a:spcBef>
                <a:spcPct val="0"/>
              </a:spcBef>
              <a:spcAft>
                <a:spcPct val="0"/>
              </a:spcAft>
              <a:defRPr sz="4000" kern="1200">
                <a:solidFill>
                  <a:schemeClr val="accent1">
                    <a:lumMod val="75000"/>
                  </a:schemeClr>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4000" b="1" i="0" u="sng" strike="noStrike" kern="1200" cap="none" spc="0" normalizeH="0" baseline="0" noProof="0" dirty="0" smtClean="0">
                <a:ln>
                  <a:noFill/>
                </a:ln>
                <a:solidFill>
                  <a:prstClr val="white"/>
                </a:solidFill>
                <a:effectLst/>
                <a:uLnTx/>
                <a:uFillTx/>
                <a:latin typeface="Calibri Light" panose="020F0302020204030204"/>
                <a:ea typeface="+mj-ea"/>
                <a:cs typeface="+mj-cs"/>
              </a:rPr>
              <a:t>Omega 2+</a:t>
            </a:r>
            <a:endParaRPr kumimoji="0" lang="en-IN" sz="4000" b="1" i="0" u="sng"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Footer Placeholder 3"/>
          <p:cNvSpPr>
            <a:spLocks noGrp="1"/>
          </p:cNvSpPr>
          <p:nvPr>
            <p:ph type="ftr" sz="quarter" idx="10"/>
          </p:nvPr>
        </p:nvSpPr>
        <p:spPr>
          <a:xfrm>
            <a:off x="203878" y="6441113"/>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7" name="Content Placeholder 2"/>
          <p:cNvSpPr>
            <a:spLocks noGrp="1"/>
          </p:cNvSpPr>
          <p:nvPr>
            <p:ph sz="quarter" idx="1"/>
          </p:nvPr>
        </p:nvSpPr>
        <p:spPr>
          <a:xfrm>
            <a:off x="560792" y="1644223"/>
            <a:ext cx="5037444" cy="4625164"/>
          </a:xfrm>
        </p:spPr>
        <p:txBody>
          <a:bodyPr/>
          <a:lstStyle/>
          <a:p>
            <a:pPr marL="0" indent="0" algn="just">
              <a:buNone/>
            </a:pPr>
            <a:r>
              <a:rPr lang="en-US" sz="2400" dirty="0" smtClean="0"/>
              <a:t>It is a Linux computer designed specifically for building connected hardware applications. It combines the tiny form factor and power-efficiency of the </a:t>
            </a:r>
            <a:r>
              <a:rPr lang="en-US" sz="2400" dirty="0" err="1" smtClean="0"/>
              <a:t>Arduino</a:t>
            </a:r>
            <a:r>
              <a:rPr lang="en-US" sz="2400" dirty="0" smtClean="0"/>
              <a:t>, with the power and flexibilities of the Raspberry Pi. The </a:t>
            </a:r>
            <a:r>
              <a:rPr lang="en-US" sz="2400" dirty="0" smtClean="0"/>
              <a:t>Omega2+ is </a:t>
            </a:r>
            <a:r>
              <a:rPr lang="en-US" sz="2400" dirty="0" smtClean="0"/>
              <a:t>simple, even for people who are just getting started with building </a:t>
            </a:r>
            <a:r>
              <a:rPr lang="en-US" sz="2400" dirty="0" smtClean="0"/>
              <a:t>hardware. </a:t>
            </a:r>
            <a:r>
              <a:rPr lang="en-US" sz="2400" dirty="0" smtClean="0"/>
              <a:t>The </a:t>
            </a:r>
            <a:r>
              <a:rPr lang="en-US" sz="2400" dirty="0" smtClean="0"/>
              <a:t>Omega2+ has </a:t>
            </a:r>
            <a:r>
              <a:rPr lang="en-US" sz="2400" dirty="0" smtClean="0"/>
              <a:t>integrated Wi-Fi and on-board flash storage.</a:t>
            </a:r>
            <a:endParaRPr lang="en-US" sz="2400" dirty="0">
              <a:solidFill>
                <a:schemeClr val="bg1"/>
              </a:solidFill>
            </a:endParaRPr>
          </a:p>
        </p:txBody>
      </p:sp>
      <p:sp>
        <p:nvSpPr>
          <p:cNvPr id="3" name="AutoShape 2" descr="Image result for hc-sr04">
            <a:extLst>
              <a:ext uri="{FF2B5EF4-FFF2-40B4-BE49-F238E27FC236}">
                <a16:creationId xmlns:a16="http://schemas.microsoft.com/office/drawing/2014/main" xmlns="" id="{88783F36-EAD0-4379-8FAA-BEB8C5FFC329}"/>
              </a:ext>
            </a:extLst>
          </p:cNvPr>
          <p:cNvSpPr>
            <a:spLocks noChangeAspect="1" noChangeArrowheads="1"/>
          </p:cNvSpPr>
          <p:nvPr/>
        </p:nvSpPr>
        <p:spPr bwMode="auto">
          <a:xfrm>
            <a:off x="5983356" y="4455487"/>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erpetua" panose="02020502060401020303" pitchFamily="18" charset="0"/>
              <a:ea typeface="+mn-ea"/>
              <a:cs typeface="+mn-cs"/>
            </a:endParaRPr>
          </a:p>
        </p:txBody>
      </p:sp>
      <p:pic>
        <p:nvPicPr>
          <p:cNvPr id="2" name="Picture 2" descr="C:\Users\Anant\Desktop\omega.jpg"/>
          <p:cNvPicPr>
            <a:picLocks noChangeAspect="1" noChangeArrowheads="1"/>
          </p:cNvPicPr>
          <p:nvPr/>
        </p:nvPicPr>
        <p:blipFill>
          <a:blip r:embed="rId2"/>
          <a:srcRect l="38730" t="30164" r="26588" b="35738"/>
          <a:stretch>
            <a:fillRect/>
          </a:stretch>
        </p:blipFill>
        <p:spPr bwMode="auto">
          <a:xfrm rot="16200000">
            <a:off x="7547392" y="929547"/>
            <a:ext cx="3470225" cy="4549200"/>
          </a:xfrm>
          <a:prstGeom prst="rect">
            <a:avLst/>
          </a:prstGeom>
          <a:noFill/>
        </p:spPr>
      </p:pic>
    </p:spTree>
    <p:extLst>
      <p:ext uri="{BB962C8B-B14F-4D97-AF65-F5344CB8AC3E}">
        <p14:creationId xmlns:p14="http://schemas.microsoft.com/office/powerpoint/2010/main" xmlns="" val="266883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EAF05099-FD48-4A55-B6BE-202E469BF45C}"/>
              </a:ext>
            </a:extLst>
          </p:cNvPr>
          <p:cNvSpPr>
            <a:spLocks noGrp="1"/>
          </p:cNvSpPr>
          <p:nvPr>
            <p:ph type="title"/>
          </p:nvPr>
        </p:nvSpPr>
        <p:spPr>
          <a:xfrm>
            <a:off x="522528" y="274638"/>
            <a:ext cx="10363200" cy="563562"/>
          </a:xfrm>
        </p:spPr>
        <p:txBody>
          <a:bodyPr/>
          <a:lstStyle/>
          <a:p>
            <a:r>
              <a:rPr lang="en-US" dirty="0" smtClean="0"/>
              <a:t>Omega 2+</a:t>
            </a:r>
            <a:endParaRPr lang="en-US" dirty="0"/>
          </a:p>
        </p:txBody>
      </p:sp>
      <p:pic>
        <p:nvPicPr>
          <p:cNvPr id="13314" name="Picture 2" descr="C:\Users\Anant\Desktop\omega2p-illustration.png"/>
          <p:cNvPicPr>
            <a:picLocks noChangeAspect="1" noChangeArrowheads="1"/>
          </p:cNvPicPr>
          <p:nvPr/>
        </p:nvPicPr>
        <p:blipFill>
          <a:blip r:embed="rId2"/>
          <a:srcRect/>
          <a:stretch>
            <a:fillRect/>
          </a:stretch>
        </p:blipFill>
        <p:spPr bwMode="auto">
          <a:xfrm>
            <a:off x="964031" y="672472"/>
            <a:ext cx="10263938" cy="5513056"/>
          </a:xfrm>
          <a:prstGeom prst="rect">
            <a:avLst/>
          </a:prstGeom>
          <a:noFill/>
        </p:spPr>
      </p:pic>
    </p:spTree>
    <p:extLst>
      <p:ext uri="{BB962C8B-B14F-4D97-AF65-F5344CB8AC3E}">
        <p14:creationId xmlns:p14="http://schemas.microsoft.com/office/powerpoint/2010/main" xmlns="" val="1042144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EAF05099-FD48-4A55-B6BE-202E469BF45C}"/>
              </a:ext>
            </a:extLst>
          </p:cNvPr>
          <p:cNvSpPr>
            <a:spLocks noGrp="1"/>
          </p:cNvSpPr>
          <p:nvPr>
            <p:ph type="title"/>
          </p:nvPr>
        </p:nvSpPr>
        <p:spPr>
          <a:xfrm>
            <a:off x="522528" y="274638"/>
            <a:ext cx="10363200" cy="563562"/>
          </a:xfrm>
        </p:spPr>
        <p:txBody>
          <a:bodyPr/>
          <a:lstStyle/>
          <a:p>
            <a:r>
              <a:rPr lang="en-US" dirty="0" smtClean="0"/>
              <a:t>Omega 2+ Specs</a:t>
            </a:r>
            <a:endParaRPr lang="en-US" dirty="0"/>
          </a:p>
        </p:txBody>
      </p:sp>
      <p:graphicFrame>
        <p:nvGraphicFramePr>
          <p:cNvPr id="4" name="Table 3"/>
          <p:cNvGraphicFramePr>
            <a:graphicFrameLocks noGrp="1"/>
          </p:cNvGraphicFramePr>
          <p:nvPr/>
        </p:nvGraphicFramePr>
        <p:xfrm>
          <a:off x="1972039" y="1064440"/>
          <a:ext cx="8128000" cy="5034280"/>
        </p:xfrm>
        <a:graphic>
          <a:graphicData uri="http://schemas.openxmlformats.org/drawingml/2006/table">
            <a:tbl>
              <a:tblPr firstRow="1" bandRow="1">
                <a:tableStyleId>{5C22544A-7EE6-4342-B048-85BDC9FD1C3A}</a:tableStyleId>
              </a:tblPr>
              <a:tblGrid>
                <a:gridCol w="4064000"/>
                <a:gridCol w="4064000"/>
              </a:tblGrid>
              <a:tr h="370840">
                <a:tc gridSpan="2">
                  <a:txBody>
                    <a:bodyPr/>
                    <a:lstStyle/>
                    <a:p>
                      <a:pPr algn="ctr"/>
                      <a:r>
                        <a:rPr lang="en-US" dirty="0" smtClean="0"/>
                        <a:t>Omega 2+ Specs</a:t>
                      </a:r>
                      <a:endParaRPr lang="en-US" dirty="0"/>
                    </a:p>
                  </a:txBody>
                  <a:tcPr/>
                </a:tc>
                <a:tc hMerge="1">
                  <a:txBody>
                    <a:bodyPr/>
                    <a:lstStyle/>
                    <a:p>
                      <a:endParaRPr lang="en-US" dirty="0"/>
                    </a:p>
                  </a:txBody>
                  <a:tcPr/>
                </a:tc>
              </a:tr>
              <a:tr h="370840">
                <a:tc>
                  <a:txBody>
                    <a:bodyPr/>
                    <a:lstStyle/>
                    <a:p>
                      <a:pPr algn="ctr"/>
                      <a:r>
                        <a:rPr kumimoji="0" lang="en-US" b="0" i="0" kern="1200" dirty="0" smtClean="0">
                          <a:solidFill>
                            <a:schemeClr val="dk1"/>
                          </a:solidFill>
                          <a:latin typeface="+mn-lt"/>
                          <a:ea typeface="+mn-ea"/>
                          <a:cs typeface="+mn-cs"/>
                        </a:rPr>
                        <a:t>Processor</a:t>
                      </a:r>
                      <a:endParaRPr lang="en-US" dirty="0"/>
                    </a:p>
                  </a:txBody>
                  <a:tcPr/>
                </a:tc>
                <a:tc>
                  <a:txBody>
                    <a:bodyPr/>
                    <a:lstStyle/>
                    <a:p>
                      <a:pPr algn="ctr"/>
                      <a:r>
                        <a:rPr lang="en-US" dirty="0"/>
                        <a:t>580MHz MIPS CPU</a:t>
                      </a:r>
                    </a:p>
                  </a:txBody>
                  <a:tcPr marL="123825" marR="123825" marT="57150" marB="57150" anchor="ctr"/>
                </a:tc>
              </a:tr>
              <a:tr h="370840">
                <a:tc>
                  <a:txBody>
                    <a:bodyPr/>
                    <a:lstStyle/>
                    <a:p>
                      <a:pPr algn="ctr"/>
                      <a:r>
                        <a:rPr kumimoji="0" lang="en-US" b="0" i="0" kern="1200" dirty="0" smtClean="0">
                          <a:solidFill>
                            <a:schemeClr val="dk1"/>
                          </a:solidFill>
                          <a:latin typeface="+mn-lt"/>
                          <a:ea typeface="+mn-ea"/>
                          <a:cs typeface="+mn-cs"/>
                        </a:rPr>
                        <a:t>Memory</a:t>
                      </a:r>
                      <a:endParaRPr lang="en-US" dirty="0"/>
                    </a:p>
                  </a:txBody>
                  <a:tcPr/>
                </a:tc>
                <a:tc>
                  <a:txBody>
                    <a:bodyPr/>
                    <a:lstStyle/>
                    <a:p>
                      <a:pPr algn="ctr"/>
                      <a:r>
                        <a:rPr lang="en-US" b="1" dirty="0"/>
                        <a:t>128MB</a:t>
                      </a:r>
                      <a:r>
                        <a:rPr lang="en-US" dirty="0"/>
                        <a:t> Memory</a:t>
                      </a:r>
                    </a:p>
                  </a:txBody>
                  <a:tcPr marL="123825" marR="123825" marT="57150" marB="57150" anchor="ctr"/>
                </a:tc>
              </a:tr>
              <a:tr h="370840">
                <a:tc>
                  <a:txBody>
                    <a:bodyPr/>
                    <a:lstStyle/>
                    <a:p>
                      <a:pPr algn="ctr"/>
                      <a:r>
                        <a:rPr kumimoji="0" lang="en-US" b="0" i="0" kern="1200" dirty="0" smtClean="0">
                          <a:solidFill>
                            <a:schemeClr val="dk1"/>
                          </a:solidFill>
                          <a:latin typeface="+mn-lt"/>
                          <a:ea typeface="+mn-ea"/>
                          <a:cs typeface="+mn-cs"/>
                        </a:rPr>
                        <a:t>Storage</a:t>
                      </a:r>
                      <a:endParaRPr lang="en-US" dirty="0"/>
                    </a:p>
                  </a:txBody>
                  <a:tcPr/>
                </a:tc>
                <a:tc>
                  <a:txBody>
                    <a:bodyPr/>
                    <a:lstStyle/>
                    <a:p>
                      <a:pPr algn="ctr"/>
                      <a:r>
                        <a:rPr lang="en-US" b="1" dirty="0"/>
                        <a:t>32MB</a:t>
                      </a:r>
                      <a:r>
                        <a:rPr lang="en-US" dirty="0"/>
                        <a:t> Storage</a:t>
                      </a:r>
                    </a:p>
                  </a:txBody>
                  <a:tcPr marL="123825" marR="123825" marT="57150" marB="57150" anchor="ctr"/>
                </a:tc>
              </a:tr>
              <a:tr h="370840">
                <a:tc>
                  <a:txBody>
                    <a:bodyPr/>
                    <a:lstStyle/>
                    <a:p>
                      <a:pPr algn="ctr"/>
                      <a:r>
                        <a:rPr kumimoji="0" lang="en-US" b="0" i="0" kern="1200" dirty="0" smtClean="0">
                          <a:solidFill>
                            <a:schemeClr val="dk1"/>
                          </a:solidFill>
                          <a:latin typeface="+mn-lt"/>
                          <a:ea typeface="+mn-ea"/>
                          <a:cs typeface="+mn-cs"/>
                        </a:rPr>
                        <a:t>USB</a:t>
                      </a:r>
                      <a:endParaRPr lang="en-US" dirty="0"/>
                    </a:p>
                  </a:txBody>
                  <a:tcPr/>
                </a:tc>
                <a:tc>
                  <a:txBody>
                    <a:bodyPr/>
                    <a:lstStyle/>
                    <a:p>
                      <a:pPr algn="ctr"/>
                      <a:r>
                        <a:rPr lang="en-US" dirty="0"/>
                        <a:t>USB 2.0</a:t>
                      </a:r>
                    </a:p>
                  </a:txBody>
                  <a:tcPr marL="123825" marR="123825" marT="57150" marB="57150" anchor="ctr"/>
                </a:tc>
              </a:tr>
              <a:tr h="370840">
                <a:tc>
                  <a:txBody>
                    <a:bodyPr/>
                    <a:lstStyle/>
                    <a:p>
                      <a:pPr algn="ctr"/>
                      <a:r>
                        <a:rPr lang="en-US" dirty="0" err="1"/>
                        <a:t>MicroSD</a:t>
                      </a:r>
                      <a:r>
                        <a:rPr lang="en-US" dirty="0"/>
                        <a:t> Slot</a:t>
                      </a:r>
                    </a:p>
                  </a:txBody>
                  <a:tcPr marL="123825" marR="123825" marT="57150" marB="57150" anchor="ctr"/>
                </a:tc>
                <a:tc>
                  <a:txBody>
                    <a:bodyPr/>
                    <a:lstStyle/>
                    <a:p>
                      <a:pPr algn="ctr"/>
                      <a:r>
                        <a:rPr kumimoji="0" lang="en-US" b="1" i="0" kern="1200" dirty="0" smtClean="0">
                          <a:solidFill>
                            <a:schemeClr val="dk1"/>
                          </a:solidFill>
                          <a:latin typeface="+mn-lt"/>
                          <a:ea typeface="+mn-ea"/>
                          <a:cs typeface="+mn-cs"/>
                        </a:rPr>
                        <a:t>Yes</a:t>
                      </a:r>
                      <a:endParaRPr lang="en-US" dirty="0"/>
                    </a:p>
                  </a:txBody>
                  <a:tcPr/>
                </a:tc>
              </a:tr>
              <a:tr h="370840">
                <a:tc>
                  <a:txBody>
                    <a:bodyPr/>
                    <a:lstStyle/>
                    <a:p>
                      <a:pPr algn="ctr"/>
                      <a:r>
                        <a:rPr lang="en-US" dirty="0" err="1"/>
                        <a:t>WiFi</a:t>
                      </a:r>
                      <a:r>
                        <a:rPr lang="en-US" dirty="0"/>
                        <a:t> adapter</a:t>
                      </a:r>
                    </a:p>
                  </a:txBody>
                  <a:tcPr marL="123825" marR="123825" marT="57150" marB="57150" anchor="ctr"/>
                </a:tc>
                <a:tc>
                  <a:txBody>
                    <a:bodyPr/>
                    <a:lstStyle/>
                    <a:p>
                      <a:pPr algn="ctr"/>
                      <a:r>
                        <a:rPr lang="en-US" dirty="0"/>
                        <a:t>b/g/n Wi-Fi</a:t>
                      </a:r>
                    </a:p>
                  </a:txBody>
                  <a:tcPr marL="123825" marR="123825" marT="57150" marB="57150" anchor="ctr"/>
                </a:tc>
              </a:tr>
              <a:tr h="370840">
                <a:tc>
                  <a:txBody>
                    <a:bodyPr/>
                    <a:lstStyle/>
                    <a:p>
                      <a:pPr algn="ctr"/>
                      <a:r>
                        <a:rPr kumimoji="0" lang="en-US" b="0" i="0" kern="1200" dirty="0" smtClean="0">
                          <a:solidFill>
                            <a:schemeClr val="dk1"/>
                          </a:solidFill>
                          <a:latin typeface="+mn-lt"/>
                          <a:ea typeface="+mn-ea"/>
                          <a:cs typeface="+mn-cs"/>
                        </a:rPr>
                        <a:t>GPIOs</a:t>
                      </a:r>
                      <a:endParaRPr lang="en-US" dirty="0"/>
                    </a:p>
                  </a:txBody>
                  <a:tcPr marL="123825" marR="123825" marT="57150" marB="57150" anchor="ctr"/>
                </a:tc>
                <a:tc>
                  <a:txBody>
                    <a:bodyPr/>
                    <a:lstStyle/>
                    <a:p>
                      <a:pPr algn="ctr"/>
                      <a:r>
                        <a:rPr kumimoji="0" lang="en-US" b="0" i="0" kern="1200" dirty="0" smtClean="0">
                          <a:solidFill>
                            <a:schemeClr val="dk1"/>
                          </a:solidFill>
                          <a:latin typeface="+mn-lt"/>
                          <a:ea typeface="+mn-ea"/>
                          <a:cs typeface="+mn-cs"/>
                        </a:rPr>
                        <a:t>18</a:t>
                      </a:r>
                      <a:endParaRPr lang="en-US" dirty="0"/>
                    </a:p>
                  </a:txBody>
                  <a:tcPr/>
                </a:tc>
              </a:tr>
              <a:tr h="370840">
                <a:tc>
                  <a:txBody>
                    <a:bodyPr/>
                    <a:lstStyle/>
                    <a:p>
                      <a:pPr algn="ctr"/>
                      <a:r>
                        <a:rPr kumimoji="0" lang="en-US" b="0" i="0" kern="1200" dirty="0" smtClean="0">
                          <a:solidFill>
                            <a:schemeClr val="dk1"/>
                          </a:solidFill>
                          <a:latin typeface="+mn-lt"/>
                          <a:ea typeface="+mn-ea"/>
                          <a:cs typeface="+mn-cs"/>
                        </a:rPr>
                        <a:t>PWM</a:t>
                      </a:r>
                      <a:endParaRPr lang="en-US" dirty="0"/>
                    </a:p>
                  </a:txBody>
                  <a:tcPr marL="123825" marR="123825" marT="57150" marB="57150" anchor="ctr"/>
                </a:tc>
                <a:tc>
                  <a:txBody>
                    <a:bodyPr/>
                    <a:lstStyle/>
                    <a:p>
                      <a:pPr algn="ctr"/>
                      <a:r>
                        <a:rPr lang="en-US" dirty="0" smtClean="0"/>
                        <a:t>2</a:t>
                      </a:r>
                      <a:endParaRPr lang="en-US" dirty="0"/>
                    </a:p>
                  </a:txBody>
                  <a:tcPr/>
                </a:tc>
              </a:tr>
              <a:tr h="370840">
                <a:tc>
                  <a:txBody>
                    <a:bodyPr/>
                    <a:lstStyle/>
                    <a:p>
                      <a:pPr algn="ctr"/>
                      <a:r>
                        <a:rPr kumimoji="0" lang="en-US" b="0" i="0" kern="1200" dirty="0" smtClean="0">
                          <a:solidFill>
                            <a:schemeClr val="dk1"/>
                          </a:solidFill>
                          <a:latin typeface="+mn-lt"/>
                          <a:ea typeface="+mn-ea"/>
                          <a:cs typeface="+mn-cs"/>
                        </a:rPr>
                        <a:t>UART</a:t>
                      </a:r>
                      <a:endParaRPr lang="en-US" dirty="0"/>
                    </a:p>
                  </a:txBody>
                  <a:tcPr marL="123825" marR="123825" marT="57150" marB="57150" anchor="ctr"/>
                </a:tc>
                <a:tc>
                  <a:txBody>
                    <a:bodyPr/>
                    <a:lstStyle/>
                    <a:p>
                      <a:pPr algn="ctr"/>
                      <a:r>
                        <a:rPr lang="en-US" dirty="0" smtClean="0"/>
                        <a:t>2</a:t>
                      </a:r>
                      <a:endParaRPr lang="en-US" dirty="0"/>
                    </a:p>
                  </a:txBody>
                  <a:tcPr/>
                </a:tc>
              </a:tr>
              <a:tr h="370840">
                <a:tc>
                  <a:txBody>
                    <a:bodyPr/>
                    <a:lstStyle/>
                    <a:p>
                      <a:pPr algn="ctr"/>
                      <a:r>
                        <a:rPr kumimoji="0" lang="en-US" b="0" i="0" kern="1200" dirty="0" smtClean="0">
                          <a:solidFill>
                            <a:schemeClr val="dk1"/>
                          </a:solidFill>
                          <a:latin typeface="+mn-lt"/>
                          <a:ea typeface="+mn-ea"/>
                          <a:cs typeface="+mn-cs"/>
                        </a:rPr>
                        <a:t>I2C</a:t>
                      </a:r>
                      <a:endParaRPr lang="en-US" dirty="0"/>
                    </a:p>
                  </a:txBody>
                  <a:tcPr marL="123825" marR="123825" marT="57150" marB="57150" anchor="ctr"/>
                </a:tc>
                <a:tc>
                  <a:txBody>
                    <a:bodyPr/>
                    <a:lstStyle/>
                    <a:p>
                      <a:pPr algn="ctr"/>
                      <a:r>
                        <a:rPr lang="en-US" dirty="0" smtClean="0"/>
                        <a:t>1</a:t>
                      </a:r>
                      <a:endParaRPr lang="en-US" dirty="0"/>
                    </a:p>
                  </a:txBody>
                  <a:tcPr/>
                </a:tc>
              </a:tr>
              <a:tr h="370840">
                <a:tc>
                  <a:txBody>
                    <a:bodyPr/>
                    <a:lstStyle/>
                    <a:p>
                      <a:pPr algn="ctr"/>
                      <a:r>
                        <a:rPr kumimoji="0" lang="en-US" b="0" i="0" kern="1200" dirty="0" smtClean="0">
                          <a:solidFill>
                            <a:schemeClr val="dk1"/>
                          </a:solidFill>
                          <a:latin typeface="+mn-lt"/>
                          <a:ea typeface="+mn-ea"/>
                          <a:cs typeface="+mn-cs"/>
                        </a:rPr>
                        <a:t>SPI</a:t>
                      </a:r>
                      <a:endParaRPr lang="en-US" dirty="0"/>
                    </a:p>
                  </a:txBody>
                  <a:tcPr marL="123825" marR="123825" marT="57150" marB="57150" anchor="ctr"/>
                </a:tc>
                <a:tc>
                  <a:txBody>
                    <a:bodyPr/>
                    <a:lstStyle/>
                    <a:p>
                      <a:pPr algn="ctr"/>
                      <a:r>
                        <a:rPr lang="en-US" dirty="0" smtClean="0"/>
                        <a:t>1</a:t>
                      </a:r>
                      <a:endParaRPr lang="en-US" dirty="0"/>
                    </a:p>
                  </a:txBody>
                  <a:tcPr/>
                </a:tc>
              </a:tr>
              <a:tr h="370840">
                <a:tc>
                  <a:txBody>
                    <a:bodyPr/>
                    <a:lstStyle/>
                    <a:p>
                      <a:pPr algn="ctr"/>
                      <a:r>
                        <a:rPr kumimoji="0" lang="en-US" b="0" i="0" kern="1200" dirty="0" smtClean="0">
                          <a:solidFill>
                            <a:schemeClr val="dk1"/>
                          </a:solidFill>
                          <a:latin typeface="+mn-lt"/>
                          <a:ea typeface="+mn-ea"/>
                          <a:cs typeface="+mn-cs"/>
                        </a:rPr>
                        <a:t>I2S</a:t>
                      </a:r>
                      <a:endParaRPr lang="en-US" dirty="0"/>
                    </a:p>
                  </a:txBody>
                  <a:tcPr marL="123825" marR="123825" marT="57150" marB="57150" anchor="ctr"/>
                </a:tc>
                <a:tc>
                  <a:txBody>
                    <a:bodyPr/>
                    <a:lstStyle/>
                    <a:p>
                      <a:pPr algn="ctr"/>
                      <a:r>
                        <a:rPr lang="en-US" dirty="0" smtClean="0"/>
                        <a:t>1</a:t>
                      </a:r>
                      <a:endParaRPr lang="en-US" dirty="0"/>
                    </a:p>
                  </a:txBody>
                  <a:tcPr/>
                </a:tc>
              </a:tr>
            </a:tbl>
          </a:graphicData>
        </a:graphic>
      </p:graphicFrame>
    </p:spTree>
    <p:extLst>
      <p:ext uri="{BB962C8B-B14F-4D97-AF65-F5344CB8AC3E}">
        <p14:creationId xmlns:p14="http://schemas.microsoft.com/office/powerpoint/2010/main" xmlns="" val="1042144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Pins of Omega 2+</a:t>
            </a:r>
            <a:endParaRPr lang="en-US" dirty="0"/>
          </a:p>
        </p:txBody>
      </p:sp>
      <p:pic>
        <p:nvPicPr>
          <p:cNvPr id="14338" name="Picture 2" descr="C:\Users\Anant\Desktop\Omega2.png"/>
          <p:cNvPicPr>
            <a:picLocks noChangeAspect="1" noChangeArrowheads="1"/>
          </p:cNvPicPr>
          <p:nvPr/>
        </p:nvPicPr>
        <p:blipFill>
          <a:blip r:embed="rId2"/>
          <a:srcRect/>
          <a:stretch>
            <a:fillRect/>
          </a:stretch>
        </p:blipFill>
        <p:spPr bwMode="auto">
          <a:xfrm>
            <a:off x="1809402" y="359764"/>
            <a:ext cx="8428880" cy="6258394"/>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flipH="1">
            <a:off x="78646" y="88550"/>
            <a:ext cx="6022539" cy="6680900"/>
            <a:chOff x="6001407" y="77252"/>
            <a:chExt cx="6085492" cy="6704548"/>
          </a:xfrm>
          <a:solidFill>
            <a:schemeClr val="accent2"/>
          </a:solidFill>
        </p:grpSpPr>
        <p:sp>
          <p:nvSpPr>
            <p:cNvPr id="7" name="Rectangle: Rounded Corners 6"/>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p:cNvSpPr txBox="1">
            <a:spLocks/>
          </p:cNvSpPr>
          <p:nvPr/>
        </p:nvSpPr>
        <p:spPr bwMode="auto">
          <a:xfrm>
            <a:off x="704966" y="576596"/>
            <a:ext cx="4299626" cy="794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1" fontAlgn="base" hangingPunct="1">
              <a:spcBef>
                <a:spcPct val="0"/>
              </a:spcBef>
              <a:spcAft>
                <a:spcPct val="0"/>
              </a:spcAft>
              <a:defRPr sz="4000" kern="1200">
                <a:solidFill>
                  <a:schemeClr val="accent1">
                    <a:lumMod val="75000"/>
                  </a:schemeClr>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IN" b="1" u="sng" dirty="0" smtClean="0">
                <a:solidFill>
                  <a:prstClr val="white"/>
                </a:solidFill>
                <a:latin typeface="Calibri Light" panose="020F0302020204030204"/>
              </a:rPr>
              <a:t>Expansion Dock</a:t>
            </a:r>
            <a:endParaRPr kumimoji="0" lang="en-IN" sz="4000" b="1" i="0" u="sng" strike="noStrike" kern="1200" cap="none" spc="0" normalizeH="0" baseline="0" noProof="0" dirty="0">
              <a:ln>
                <a:noFill/>
              </a:ln>
              <a:solidFill>
                <a:prstClr val="white"/>
              </a:solidFill>
              <a:effectLst/>
              <a:uLnTx/>
              <a:uFillTx/>
              <a:latin typeface="Calibri Light" panose="020F0302020204030204"/>
              <a:ea typeface="+mj-ea"/>
              <a:cs typeface="+mj-cs"/>
            </a:endParaRPr>
          </a:p>
        </p:txBody>
      </p:sp>
      <p:sp>
        <p:nvSpPr>
          <p:cNvPr id="16" name="Footer Placeholder 3"/>
          <p:cNvSpPr>
            <a:spLocks noGrp="1"/>
          </p:cNvSpPr>
          <p:nvPr>
            <p:ph type="ftr" sz="quarter" idx="10"/>
          </p:nvPr>
        </p:nvSpPr>
        <p:spPr>
          <a:xfrm>
            <a:off x="203878" y="6441113"/>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7" name="Content Placeholder 2"/>
          <p:cNvSpPr>
            <a:spLocks noGrp="1"/>
          </p:cNvSpPr>
          <p:nvPr>
            <p:ph sz="quarter" idx="1"/>
          </p:nvPr>
        </p:nvSpPr>
        <p:spPr>
          <a:xfrm>
            <a:off x="560792" y="1644223"/>
            <a:ext cx="5037444" cy="4625164"/>
          </a:xfrm>
        </p:spPr>
        <p:txBody>
          <a:bodyPr/>
          <a:lstStyle/>
          <a:p>
            <a:pPr marL="0" indent="0" algn="just">
              <a:buNone/>
            </a:pPr>
            <a:r>
              <a:rPr lang="en-US" sz="2400" dirty="0" smtClean="0"/>
              <a:t>The </a:t>
            </a:r>
            <a:r>
              <a:rPr lang="en-US" sz="2400" b="1" dirty="0" smtClean="0"/>
              <a:t>Expansion dock</a:t>
            </a:r>
            <a:r>
              <a:rPr lang="en-US" sz="2400" dirty="0" smtClean="0"/>
              <a:t> is a powerful piece of hardware that simplifies the usage of your Omega. It allows you to power the Omega and communicate with it via serial through the Micro-USB port, and makes it incredibly easy to use the GPIOs and Onion Expansions.</a:t>
            </a:r>
            <a:endParaRPr lang="en-US" sz="2400" dirty="0">
              <a:solidFill>
                <a:schemeClr val="bg1"/>
              </a:solidFill>
            </a:endParaRPr>
          </a:p>
        </p:txBody>
      </p:sp>
      <p:sp>
        <p:nvSpPr>
          <p:cNvPr id="3" name="AutoShape 2" descr="Image result for hc-sr04">
            <a:extLst>
              <a:ext uri="{FF2B5EF4-FFF2-40B4-BE49-F238E27FC236}">
                <a16:creationId xmlns:a16="http://schemas.microsoft.com/office/drawing/2014/main" xmlns="" id="{88783F36-EAD0-4379-8FAA-BEB8C5FFC329}"/>
              </a:ext>
            </a:extLst>
          </p:cNvPr>
          <p:cNvSpPr>
            <a:spLocks noChangeAspect="1" noChangeArrowheads="1"/>
          </p:cNvSpPr>
          <p:nvPr/>
        </p:nvSpPr>
        <p:spPr bwMode="auto">
          <a:xfrm>
            <a:off x="5983356" y="4455487"/>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erpetua" panose="02020502060401020303" pitchFamily="18" charset="0"/>
              <a:ea typeface="+mn-ea"/>
              <a:cs typeface="+mn-cs"/>
            </a:endParaRPr>
          </a:p>
        </p:txBody>
      </p:sp>
      <p:pic>
        <p:nvPicPr>
          <p:cNvPr id="2050" name="Picture 2" descr="C:\Users\Anant\Desktop\expansion.jpg"/>
          <p:cNvPicPr>
            <a:picLocks noChangeAspect="1" noChangeArrowheads="1"/>
          </p:cNvPicPr>
          <p:nvPr/>
        </p:nvPicPr>
        <p:blipFill>
          <a:blip r:embed="rId2"/>
          <a:srcRect l="21366" t="29071" r="23716" b="23279"/>
          <a:stretch>
            <a:fillRect/>
          </a:stretch>
        </p:blipFill>
        <p:spPr bwMode="auto">
          <a:xfrm rot="5400000">
            <a:off x="6550703" y="1663910"/>
            <a:ext cx="5021705" cy="3267856"/>
          </a:xfrm>
          <a:prstGeom prst="rect">
            <a:avLst/>
          </a:prstGeom>
          <a:noFill/>
        </p:spPr>
      </p:pic>
    </p:spTree>
    <p:extLst>
      <p:ext uri="{BB962C8B-B14F-4D97-AF65-F5344CB8AC3E}">
        <p14:creationId xmlns:p14="http://schemas.microsoft.com/office/powerpoint/2010/main" xmlns="" val="266883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EAF05099-FD48-4A55-B6BE-202E469BF45C}"/>
              </a:ext>
            </a:extLst>
          </p:cNvPr>
          <p:cNvSpPr>
            <a:spLocks noGrp="1"/>
          </p:cNvSpPr>
          <p:nvPr>
            <p:ph type="title"/>
          </p:nvPr>
        </p:nvSpPr>
        <p:spPr>
          <a:xfrm>
            <a:off x="522528" y="274638"/>
            <a:ext cx="10363200" cy="563562"/>
          </a:xfrm>
        </p:spPr>
        <p:txBody>
          <a:bodyPr/>
          <a:lstStyle/>
          <a:p>
            <a:r>
              <a:rPr lang="en-US" dirty="0" smtClean="0"/>
              <a:t>Expansion Dock</a:t>
            </a:r>
            <a:endParaRPr lang="en-US" dirty="0"/>
          </a:p>
        </p:txBody>
      </p:sp>
      <p:pic>
        <p:nvPicPr>
          <p:cNvPr id="3074" name="Picture 2" descr="C:\Users\Anant\Desktop\expansion-dock-illustration.png"/>
          <p:cNvPicPr>
            <a:picLocks noChangeAspect="1" noChangeArrowheads="1"/>
          </p:cNvPicPr>
          <p:nvPr/>
        </p:nvPicPr>
        <p:blipFill>
          <a:blip r:embed="rId2"/>
          <a:srcRect/>
          <a:stretch>
            <a:fillRect/>
          </a:stretch>
        </p:blipFill>
        <p:spPr bwMode="auto">
          <a:xfrm>
            <a:off x="970382" y="697878"/>
            <a:ext cx="10251235" cy="5462244"/>
          </a:xfrm>
          <a:prstGeom prst="rect">
            <a:avLst/>
          </a:prstGeom>
          <a:noFill/>
        </p:spPr>
      </p:pic>
    </p:spTree>
    <p:extLst>
      <p:ext uri="{BB962C8B-B14F-4D97-AF65-F5344CB8AC3E}">
        <p14:creationId xmlns:p14="http://schemas.microsoft.com/office/powerpoint/2010/main" xmlns="" val="1042144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Expansion </a:t>
            </a:r>
            <a:r>
              <a:rPr lang="en-US" b="1" dirty="0" smtClean="0"/>
              <a:t>Header</a:t>
            </a:r>
            <a:endParaRPr lang="en-US" dirty="0"/>
          </a:p>
        </p:txBody>
      </p:sp>
      <p:pic>
        <p:nvPicPr>
          <p:cNvPr id="15362" name="Picture 2" descr="C:\Users\Anant\Desktop\expansion-dock-expansion-header-pinout.png"/>
          <p:cNvPicPr>
            <a:picLocks noChangeAspect="1" noChangeArrowheads="1"/>
          </p:cNvPicPr>
          <p:nvPr/>
        </p:nvPicPr>
        <p:blipFill>
          <a:blip r:embed="rId2"/>
          <a:srcRect l="17249" r="8911"/>
          <a:stretch>
            <a:fillRect/>
          </a:stretch>
        </p:blipFill>
        <p:spPr bwMode="auto">
          <a:xfrm rot="5400000">
            <a:off x="3011222" y="878175"/>
            <a:ext cx="5996066" cy="5558857"/>
          </a:xfrm>
          <a:prstGeom prst="rect">
            <a:avLst/>
          </a:prstGeom>
          <a:noFill/>
        </p:spPr>
      </p:pic>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Equity">
  <a:themeElements>
    <a:clrScheme name="Custom 16">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9DD9"/>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xmlns="" name="Sigmaway Template" id="{2B7B21A5-3D2C-4E2D-9B4B-9F7D4D0D376D}" vid="{40C35F41-401F-47CD-B733-167DD98371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3125</TotalTime>
  <Words>529</Words>
  <Application>Microsoft Office PowerPoint</Application>
  <PresentationFormat>Custom</PresentationFormat>
  <Paragraphs>143</Paragraphs>
  <Slides>20</Slides>
  <Notes>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1_Equity</vt:lpstr>
      <vt:lpstr>Getting Started with Omega 2+</vt:lpstr>
      <vt:lpstr>Contents</vt:lpstr>
      <vt:lpstr>Slide 3</vt:lpstr>
      <vt:lpstr>Omega 2+</vt:lpstr>
      <vt:lpstr>Omega 2+ Specs</vt:lpstr>
      <vt:lpstr>Pins of Omega 2+</vt:lpstr>
      <vt:lpstr>Slide 7</vt:lpstr>
      <vt:lpstr>Expansion Dock</vt:lpstr>
      <vt:lpstr>The Expansion Header</vt:lpstr>
      <vt:lpstr>Getting the Hardware Ready</vt:lpstr>
      <vt:lpstr>Provide Power</vt:lpstr>
      <vt:lpstr>Using the Setup Wizard</vt:lpstr>
      <vt:lpstr> Connect to the Omega’s WiFi Network</vt:lpstr>
      <vt:lpstr>The Setup Wizard</vt:lpstr>
      <vt:lpstr>Login</vt:lpstr>
      <vt:lpstr>Configure Wi-Fi</vt:lpstr>
      <vt:lpstr>Cloud</vt:lpstr>
      <vt:lpstr>Install Console</vt:lpstr>
      <vt:lpstr>Setup Done</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enabled Obstacle Avoiding Robot</dc:title>
  <dc:creator>Rohit Kumar</dc:creator>
  <cp:lastModifiedBy>Anant</cp:lastModifiedBy>
  <cp:revision>91</cp:revision>
  <dcterms:created xsi:type="dcterms:W3CDTF">2018-06-07T09:16:06Z</dcterms:created>
  <dcterms:modified xsi:type="dcterms:W3CDTF">2018-07-27T04:34:50Z</dcterms:modified>
</cp:coreProperties>
</file>